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5023" y="2335745"/>
            <a:ext cx="7323455" cy="1394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25023" y="4836680"/>
            <a:ext cx="7459345" cy="1059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043" y="569028"/>
            <a:ext cx="8156655" cy="1200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25068" y="2062556"/>
            <a:ext cx="6642734" cy="406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500"/>
              </a:lnSpc>
              <a:tabLst>
                <a:tab pos="2588260" algn="l"/>
                <a:tab pos="5104765" algn="l"/>
              </a:tabLst>
            </a:pPr>
            <a:r>
              <a:rPr dirty="0" spc="-10"/>
              <a:t>Customer</a:t>
            </a:r>
            <a:r>
              <a:rPr dirty="0"/>
              <a:t>	</a:t>
            </a:r>
            <a:r>
              <a:rPr dirty="0" spc="-10"/>
              <a:t>Shopping</a:t>
            </a:r>
            <a:r>
              <a:rPr dirty="0"/>
              <a:t>	</a:t>
            </a:r>
            <a:r>
              <a:rPr dirty="0" spc="-10"/>
              <a:t>Behavior Analysis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90"/>
              </a:spcBef>
            </a:pPr>
            <a:r>
              <a:rPr dirty="0" sz="2200" spc="-10">
                <a:solidFill>
                  <a:srgbClr val="1F1E1E"/>
                </a:solidFill>
              </a:rPr>
              <a:t>Leveraging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consumer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shopping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data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to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identify</a:t>
            </a:r>
            <a:r>
              <a:rPr dirty="0" sz="2200" spc="-70">
                <a:solidFill>
                  <a:srgbClr val="1F1E1E"/>
                </a:solidFill>
              </a:rPr>
              <a:t> </a:t>
            </a:r>
            <a:r>
              <a:rPr dirty="0" sz="2200" spc="-10">
                <a:solidFill>
                  <a:srgbClr val="1F1E1E"/>
                </a:solidFill>
              </a:rPr>
              <a:t>trends, </a:t>
            </a:r>
            <a:r>
              <a:rPr dirty="0" sz="2200">
                <a:solidFill>
                  <a:srgbClr val="1F1E1E"/>
                </a:solidFill>
              </a:rPr>
              <a:t>improve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customer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 spc="-10">
                <a:solidFill>
                  <a:srgbClr val="1F1E1E"/>
                </a:solidFill>
              </a:rPr>
              <a:t>engagement,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and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optimize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marketing</a:t>
            </a:r>
            <a:r>
              <a:rPr dirty="0" sz="2200" spc="-95">
                <a:solidFill>
                  <a:srgbClr val="1F1E1E"/>
                </a:solidFill>
              </a:rPr>
              <a:t> </a:t>
            </a:r>
            <a:r>
              <a:rPr dirty="0" sz="2200" spc="-25">
                <a:solidFill>
                  <a:srgbClr val="1F1E1E"/>
                </a:solidFill>
              </a:rPr>
              <a:t>and </a:t>
            </a:r>
            <a:r>
              <a:rPr dirty="0" sz="2200">
                <a:solidFill>
                  <a:srgbClr val="1F1E1E"/>
                </a:solidFill>
              </a:rPr>
              <a:t>product</a:t>
            </a:r>
            <a:r>
              <a:rPr dirty="0" sz="2200" spc="-80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strategies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through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Python,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SQL,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and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>
                <a:solidFill>
                  <a:srgbClr val="1F1E1E"/>
                </a:solidFill>
              </a:rPr>
              <a:t>Power</a:t>
            </a:r>
            <a:r>
              <a:rPr dirty="0" sz="2200" spc="-75">
                <a:solidFill>
                  <a:srgbClr val="1F1E1E"/>
                </a:solidFill>
              </a:rPr>
              <a:t> </a:t>
            </a:r>
            <a:r>
              <a:rPr dirty="0" sz="2200" spc="-25">
                <a:solidFill>
                  <a:srgbClr val="1F1E1E"/>
                </a:solidFill>
              </a:rPr>
              <a:t>BI.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11430" y="2494572"/>
            <a:ext cx="51809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1330" algn="l"/>
                <a:tab pos="2434590" algn="l"/>
              </a:tabLst>
            </a:pPr>
            <a:r>
              <a:rPr dirty="0" spc="-10"/>
              <a:t>Power</a:t>
            </a:r>
            <a:r>
              <a:rPr dirty="0"/>
              <a:t>	</a:t>
            </a:r>
            <a:r>
              <a:rPr dirty="0" spc="-25"/>
              <a:t>BI</a:t>
            </a:r>
            <a:r>
              <a:rPr dirty="0"/>
              <a:t>	</a:t>
            </a:r>
            <a:r>
              <a:rPr dirty="0" spc="-10"/>
              <a:t>Dashboard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311430" y="3536467"/>
            <a:ext cx="7381240" cy="2205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Interactive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dashboard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visualizes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key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performance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metrics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behavioral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trends,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highlighting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purchasing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patterns,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revenue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distribution,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discount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impact,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product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ratings,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engagement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metrics.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 marR="259079">
              <a:lnSpc>
                <a:spcPct val="135100"/>
              </a:lnSpc>
            </a:pPr>
            <a:r>
              <a:rPr dirty="0" sz="1850" b="1">
                <a:solidFill>
                  <a:srgbClr val="FC505F"/>
                </a:solidFill>
                <a:latin typeface="Arial"/>
                <a:cs typeface="Arial"/>
              </a:rPr>
              <a:t>Empowering</a:t>
            </a:r>
            <a:r>
              <a:rPr dirty="0" sz="1850" spc="-2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C505F"/>
                </a:solidFill>
                <a:latin typeface="Arial"/>
                <a:cs typeface="Arial"/>
              </a:rPr>
              <a:t>stakeholders</a:t>
            </a:r>
            <a:r>
              <a:rPr dirty="0" sz="1850" spc="-1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make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informed,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data-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driven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business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decisions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through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intuitive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visual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storytelling.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1073443"/>
            <a:ext cx="44653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5225" algn="l"/>
              </a:tabLst>
            </a:pPr>
            <a:r>
              <a:rPr dirty="0" spc="-10"/>
              <a:t>Business</a:t>
            </a:r>
            <a:r>
              <a:rPr dirty="0"/>
              <a:t>	</a:t>
            </a:r>
            <a:r>
              <a:rPr dirty="0" spc="-10"/>
              <a:t>Benefits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723" y="2252776"/>
            <a:ext cx="718065" cy="71807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42300" y="2450071"/>
            <a:ext cx="2197735" cy="709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9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2200" spc="-114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Loyalty Programs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42300" y="3284537"/>
            <a:ext cx="285686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Strengthen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retention,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increase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repeat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purchases,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maximize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lifetime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value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5780" y="2252776"/>
            <a:ext cx="718065" cy="71807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260350" y="2450071"/>
            <a:ext cx="2896235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Boost</a:t>
            </a:r>
            <a:r>
              <a:rPr dirty="0" sz="22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Subscriptions</a:t>
            </a:r>
            <a:endParaRPr sz="2200">
              <a:latin typeface="Arial"/>
              <a:cs typeface="Arial"/>
            </a:endParaRPr>
          </a:p>
          <a:p>
            <a:pPr algn="just" marL="12700" marR="5080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Drive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predictable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recurring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deepen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long-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term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engagement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3831" y="2252776"/>
            <a:ext cx="718065" cy="71807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678400" y="2450071"/>
            <a:ext cx="2927350" cy="203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Review</a:t>
            </a:r>
            <a:r>
              <a:rPr dirty="0" sz="220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Discount</a:t>
            </a:r>
            <a:r>
              <a:rPr dirty="0" sz="220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Policy</a:t>
            </a:r>
            <a:endParaRPr sz="2200">
              <a:latin typeface="Arial"/>
              <a:cs typeface="Arial"/>
            </a:endParaRPr>
          </a:p>
          <a:p>
            <a:pPr marL="12700" marR="48895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Optimize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profitability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by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reducing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unnecessary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discounts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while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maintaining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influence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723" y="5313045"/>
            <a:ext cx="718065" cy="71807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842300" y="5510339"/>
            <a:ext cx="2885440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Product</a:t>
            </a:r>
            <a:r>
              <a:rPr dirty="0" sz="220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Positioning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Enhance</a:t>
            </a:r>
            <a:r>
              <a:rPr dirty="0" sz="1850" spc="-7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visibility</a:t>
            </a:r>
            <a:r>
              <a:rPr dirty="0" sz="1850" spc="-6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alignment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8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customer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needs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boost</a:t>
            </a:r>
            <a:r>
              <a:rPr dirty="0" sz="1850" spc="-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conversions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5780" y="5313045"/>
            <a:ext cx="718065" cy="71807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260350" y="5510339"/>
            <a:ext cx="2883535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Targeted</a:t>
            </a:r>
            <a:r>
              <a:rPr dirty="0" sz="2200" spc="-114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Marketing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Improve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campaign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ROI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through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personalized,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data-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driven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targeting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296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  <a:tabLst>
                <a:tab pos="3672840" algn="l"/>
                <a:tab pos="5007610" algn="l"/>
                <a:tab pos="6062980" algn="l"/>
              </a:tabLst>
            </a:pPr>
            <a:r>
              <a:rPr dirty="0" spc="-10"/>
              <a:t>Transforming</a:t>
            </a:r>
            <a:r>
              <a:rPr dirty="0"/>
              <a:t>	</a:t>
            </a:r>
            <a:r>
              <a:rPr dirty="0" spc="-20"/>
              <a:t>Data</a:t>
            </a:r>
            <a:r>
              <a:rPr dirty="0"/>
              <a:t>	</a:t>
            </a:r>
            <a:r>
              <a:rPr dirty="0" spc="-20"/>
              <a:t>into</a:t>
            </a:r>
            <a:r>
              <a:rPr dirty="0"/>
              <a:t>	</a:t>
            </a:r>
            <a:r>
              <a:rPr dirty="0" spc="-10"/>
              <a:t>Strategy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723" y="2135390"/>
            <a:ext cx="5021694" cy="502169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00"/>
              </a:spcBef>
            </a:pPr>
            <a:r>
              <a:rPr dirty="0"/>
              <a:t>This</a:t>
            </a:r>
            <a:r>
              <a:rPr dirty="0" spc="-65"/>
              <a:t> </a:t>
            </a:r>
            <a:r>
              <a:rPr dirty="0"/>
              <a:t>project</a:t>
            </a:r>
            <a:r>
              <a:rPr dirty="0" spc="-65"/>
              <a:t> </a:t>
            </a:r>
            <a:r>
              <a:rPr dirty="0" spc="-10"/>
              <a:t>demonstrates</a:t>
            </a:r>
            <a:r>
              <a:rPr dirty="0" spc="-65"/>
              <a:t> </a:t>
            </a:r>
            <a:r>
              <a:rPr dirty="0"/>
              <a:t>how</a:t>
            </a:r>
            <a:r>
              <a:rPr dirty="0" spc="-40"/>
              <a:t> </a:t>
            </a:r>
            <a:r>
              <a:rPr dirty="0" b="1">
                <a:solidFill>
                  <a:srgbClr val="FC505F"/>
                </a:solidFill>
                <a:latin typeface="Arial"/>
                <a:cs typeface="Arial"/>
              </a:rPr>
              <a:t>data</a:t>
            </a:r>
            <a:r>
              <a:rPr dirty="0" spc="-6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spc="-10" b="1">
                <a:solidFill>
                  <a:srgbClr val="FC505F"/>
                </a:solidFill>
                <a:latin typeface="Arial"/>
                <a:cs typeface="Arial"/>
              </a:rPr>
              <a:t>engineering, </a:t>
            </a:r>
            <a:r>
              <a:rPr dirty="0" b="1">
                <a:solidFill>
                  <a:srgbClr val="FC505F"/>
                </a:solidFill>
                <a:latin typeface="Arial"/>
                <a:cs typeface="Arial"/>
              </a:rPr>
              <a:t>statistical</a:t>
            </a:r>
            <a:r>
              <a:rPr dirty="0" spc="-11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C505F"/>
                </a:solidFill>
                <a:latin typeface="Arial"/>
                <a:cs typeface="Arial"/>
              </a:rPr>
              <a:t>analysis,</a:t>
            </a:r>
            <a:r>
              <a:rPr dirty="0" spc="-11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C505F"/>
                </a:solidFill>
                <a:latin typeface="Arial"/>
                <a:cs typeface="Arial"/>
              </a:rPr>
              <a:t>and</a:t>
            </a:r>
            <a:r>
              <a:rPr dirty="0" spc="-11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C505F"/>
                </a:solidFill>
                <a:latin typeface="Arial"/>
                <a:cs typeface="Arial"/>
              </a:rPr>
              <a:t>business</a:t>
            </a:r>
            <a:r>
              <a:rPr dirty="0" spc="-110" b="1">
                <a:solidFill>
                  <a:srgbClr val="FC505F"/>
                </a:solidFill>
                <a:latin typeface="Arial"/>
                <a:cs typeface="Arial"/>
              </a:rPr>
              <a:t> </a:t>
            </a:r>
            <a:r>
              <a:rPr dirty="0" spc="-10" b="1">
                <a:solidFill>
                  <a:srgbClr val="FC505F"/>
                </a:solidFill>
                <a:latin typeface="Arial"/>
                <a:cs typeface="Arial"/>
              </a:rPr>
              <a:t>intelligence </a:t>
            </a:r>
            <a:r>
              <a:rPr dirty="0"/>
              <a:t>tools</a:t>
            </a:r>
            <a:r>
              <a:rPr dirty="0" spc="-60"/>
              <a:t> </a:t>
            </a:r>
            <a:r>
              <a:rPr dirty="0"/>
              <a:t>work</a:t>
            </a:r>
            <a:r>
              <a:rPr dirty="0" spc="-60"/>
              <a:t> </a:t>
            </a:r>
            <a:r>
              <a:rPr dirty="0"/>
              <a:t>together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60"/>
              <a:t> </a:t>
            </a:r>
            <a:r>
              <a:rPr dirty="0"/>
              <a:t>transform</a:t>
            </a:r>
            <a:r>
              <a:rPr dirty="0" spc="-60"/>
              <a:t> </a:t>
            </a:r>
            <a:r>
              <a:rPr dirty="0"/>
              <a:t>raw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60"/>
              <a:t> </a:t>
            </a:r>
            <a:r>
              <a:rPr dirty="0" spc="-20"/>
              <a:t>into </a:t>
            </a:r>
            <a:r>
              <a:rPr dirty="0"/>
              <a:t>meaningful</a:t>
            </a:r>
            <a:r>
              <a:rPr dirty="0" spc="-125"/>
              <a:t> </a:t>
            </a:r>
            <a:r>
              <a:rPr dirty="0"/>
              <a:t>strategic</a:t>
            </a:r>
            <a:r>
              <a:rPr dirty="0" spc="-120"/>
              <a:t> </a:t>
            </a:r>
            <a:r>
              <a:rPr dirty="0" spc="-10"/>
              <a:t>insights.</a:t>
            </a:r>
          </a:p>
          <a:p>
            <a:pPr marL="12700" marR="537210">
              <a:lnSpc>
                <a:spcPct val="133000"/>
              </a:lnSpc>
              <a:spcBef>
                <a:spcPts val="1770"/>
              </a:spcBef>
            </a:pPr>
            <a:r>
              <a:rPr dirty="0" b="1">
                <a:latin typeface="Arial"/>
                <a:cs typeface="Arial"/>
              </a:rPr>
              <a:t>The</a:t>
            </a:r>
            <a:r>
              <a:rPr dirty="0" spc="-9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Result:</a:t>
            </a:r>
            <a:r>
              <a:rPr dirty="0" spc="-85" b="1">
                <a:latin typeface="Arial"/>
                <a:cs typeface="Arial"/>
              </a:rPr>
              <a:t> </a:t>
            </a:r>
            <a:r>
              <a:rPr dirty="0"/>
              <a:t>Improved</a:t>
            </a:r>
            <a:r>
              <a:rPr dirty="0" spc="-90"/>
              <a:t> </a:t>
            </a:r>
            <a:r>
              <a:rPr dirty="0"/>
              <a:t>customer</a:t>
            </a:r>
            <a:r>
              <a:rPr dirty="0" spc="-90"/>
              <a:t> </a:t>
            </a:r>
            <a:r>
              <a:rPr dirty="0" spc="-10"/>
              <a:t>engagement, </a:t>
            </a:r>
            <a:r>
              <a:rPr dirty="0"/>
              <a:t>targeted</a:t>
            </a:r>
            <a:r>
              <a:rPr dirty="0" spc="-90"/>
              <a:t> </a:t>
            </a:r>
            <a:r>
              <a:rPr dirty="0"/>
              <a:t>marketing</a:t>
            </a:r>
            <a:r>
              <a:rPr dirty="0" spc="-90"/>
              <a:t> </a:t>
            </a:r>
            <a:r>
              <a:rPr dirty="0" spc="-10"/>
              <a:t>campaigns,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optimized </a:t>
            </a:r>
            <a:r>
              <a:rPr dirty="0"/>
              <a:t>product</a:t>
            </a:r>
            <a:r>
              <a:rPr dirty="0" spc="-8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revenue</a:t>
            </a:r>
            <a:r>
              <a:rPr dirty="0" spc="-80"/>
              <a:t> </a:t>
            </a:r>
            <a:r>
              <a:rPr dirty="0"/>
              <a:t>strategies</a:t>
            </a:r>
            <a:r>
              <a:rPr dirty="0" spc="-85"/>
              <a:t> </a:t>
            </a:r>
            <a:r>
              <a:rPr dirty="0"/>
              <a:t>that</a:t>
            </a:r>
            <a:r>
              <a:rPr dirty="0" spc="-80"/>
              <a:t> </a:t>
            </a:r>
            <a:r>
              <a:rPr dirty="0" spc="-10"/>
              <a:t>drive measurable</a:t>
            </a:r>
            <a:r>
              <a:rPr dirty="0" spc="-85"/>
              <a:t> </a:t>
            </a:r>
            <a:r>
              <a:rPr dirty="0"/>
              <a:t>business</a:t>
            </a:r>
            <a:r>
              <a:rPr dirty="0" spc="-80"/>
              <a:t> </a:t>
            </a:r>
            <a:r>
              <a:rPr dirty="0" spc="-10"/>
              <a:t>growth.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25023" y="718073"/>
            <a:ext cx="18427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The</a:t>
            </a:r>
            <a:r>
              <a:rPr dirty="0" sz="2200" spc="-4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Challenge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023" y="1173812"/>
            <a:ext cx="85940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9204" algn="l"/>
                <a:tab pos="6374765" algn="l"/>
              </a:tabLst>
            </a:pPr>
            <a:r>
              <a:rPr dirty="0" spc="-10"/>
              <a:t>Understanding</a:t>
            </a:r>
            <a:r>
              <a:rPr dirty="0"/>
              <a:t>	</a:t>
            </a:r>
            <a:r>
              <a:rPr dirty="0" spc="-10"/>
              <a:t>Customer</a:t>
            </a:r>
            <a:r>
              <a:rPr dirty="0"/>
              <a:t>	</a:t>
            </a:r>
            <a:r>
              <a:rPr dirty="0" spc="-10"/>
              <a:t>Behavior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825023" y="2429751"/>
            <a:ext cx="6722109" cy="4538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00"/>
              </a:spcBef>
            </a:pP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leading</a:t>
            </a:r>
            <a:r>
              <a:rPr dirty="0" sz="235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retail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company</a:t>
            </a:r>
            <a:r>
              <a:rPr dirty="0" sz="235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noticed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changes</a:t>
            </a:r>
            <a:r>
              <a:rPr dirty="0" sz="235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25">
                <a:solidFill>
                  <a:srgbClr val="3A3535"/>
                </a:solidFill>
                <a:latin typeface="Arial"/>
                <a:cs typeface="Arial"/>
              </a:rPr>
              <a:t>in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purchasing</a:t>
            </a:r>
            <a:r>
              <a:rPr dirty="0" sz="2350" spc="-10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patterns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across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demographics,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product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categories,</a:t>
            </a:r>
            <a:r>
              <a:rPr dirty="0" sz="2350" spc="-10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sales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channels.</a:t>
            </a:r>
            <a:r>
              <a:rPr dirty="0" sz="2350" spc="-10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Management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needed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insights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into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which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factors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drive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consumer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decisions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repeat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purchases.</a:t>
            </a:r>
            <a:endParaRPr sz="2350">
              <a:latin typeface="Arial"/>
              <a:cs typeface="Arial"/>
            </a:endParaRPr>
          </a:p>
          <a:p>
            <a:pPr marL="12700" marR="201930">
              <a:lnSpc>
                <a:spcPct val="133000"/>
              </a:lnSpc>
              <a:spcBef>
                <a:spcPts val="1785"/>
              </a:spcBef>
            </a:pPr>
            <a:r>
              <a:rPr dirty="0" sz="2350" b="1">
                <a:solidFill>
                  <a:srgbClr val="3A3535"/>
                </a:solidFill>
                <a:latin typeface="Arial"/>
                <a:cs typeface="Arial"/>
              </a:rPr>
              <a:t>Key</a:t>
            </a:r>
            <a:r>
              <a:rPr dirty="0" sz="2350" spc="-8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b="1">
                <a:solidFill>
                  <a:srgbClr val="3A3535"/>
                </a:solidFill>
                <a:latin typeface="Arial"/>
                <a:cs typeface="Arial"/>
              </a:rPr>
              <a:t>Questions:</a:t>
            </a:r>
            <a:r>
              <a:rPr dirty="0" sz="2350" spc="-7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How</a:t>
            </a:r>
            <a:r>
              <a:rPr dirty="0" sz="235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do</a:t>
            </a:r>
            <a:r>
              <a:rPr dirty="0" sz="2350" spc="-8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discounts,</a:t>
            </a:r>
            <a:r>
              <a:rPr dirty="0" sz="235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reviews,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seasons,</a:t>
            </a:r>
            <a:r>
              <a:rPr dirty="0" sz="2350" spc="-1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2350" spc="-1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payment</a:t>
            </a:r>
            <a:r>
              <a:rPr dirty="0" sz="2350" spc="-1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preferences</a:t>
            </a:r>
            <a:r>
              <a:rPr dirty="0" sz="2350" spc="-1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influence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shopping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behavior?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What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drives</a:t>
            </a:r>
            <a:r>
              <a:rPr dirty="0" sz="2350" spc="-9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23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loyalty </a:t>
            </a:r>
            <a:r>
              <a:rPr dirty="0" sz="2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235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A3535"/>
                </a:solidFill>
                <a:latin typeface="Arial"/>
                <a:cs typeface="Arial"/>
              </a:rPr>
              <a:t>engagement?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5969" y="2502573"/>
            <a:ext cx="4735118" cy="47351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1047012"/>
            <a:ext cx="4992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4364" algn="l"/>
              </a:tabLst>
            </a:pPr>
            <a:r>
              <a:rPr dirty="0" spc="-10"/>
              <a:t>Project</a:t>
            </a:r>
            <a:r>
              <a:rPr dirty="0"/>
              <a:t>	</a:t>
            </a:r>
            <a:r>
              <a:rPr dirty="0" spc="-10"/>
              <a:t>Deliverables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07243" y="2211108"/>
            <a:ext cx="4204970" cy="2566670"/>
            <a:chOff x="807243" y="2211108"/>
            <a:chExt cx="4204970" cy="2566670"/>
          </a:xfrm>
        </p:grpSpPr>
        <p:sp>
          <p:nvSpPr>
            <p:cNvPr id="5" name="object 5" descr=""/>
            <p:cNvSpPr/>
            <p:nvPr/>
          </p:nvSpPr>
          <p:spPr>
            <a:xfrm>
              <a:off x="837723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4012425" y="0"/>
                  </a:moveTo>
                  <a:lnTo>
                    <a:pt x="146310" y="0"/>
                  </a:lnTo>
                  <a:lnTo>
                    <a:pt x="100272" y="7510"/>
                  </a:lnTo>
                  <a:lnTo>
                    <a:pt x="60135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89835"/>
                  </a:lnTo>
                  <a:lnTo>
                    <a:pt x="7510" y="2435873"/>
                  </a:lnTo>
                  <a:lnTo>
                    <a:pt x="28385" y="2476012"/>
                  </a:lnTo>
                  <a:lnTo>
                    <a:pt x="60135" y="2507764"/>
                  </a:lnTo>
                  <a:lnTo>
                    <a:pt x="100272" y="2528640"/>
                  </a:lnTo>
                  <a:lnTo>
                    <a:pt x="146310" y="2536151"/>
                  </a:lnTo>
                  <a:lnTo>
                    <a:pt x="4012425" y="2536151"/>
                  </a:lnTo>
                  <a:lnTo>
                    <a:pt x="4058462" y="2528640"/>
                  </a:lnTo>
                  <a:lnTo>
                    <a:pt x="4098598" y="2507764"/>
                  </a:lnTo>
                  <a:lnTo>
                    <a:pt x="4130346" y="2476012"/>
                  </a:lnTo>
                  <a:lnTo>
                    <a:pt x="4151219" y="2435873"/>
                  </a:lnTo>
                  <a:lnTo>
                    <a:pt x="4158729" y="2389835"/>
                  </a:lnTo>
                  <a:lnTo>
                    <a:pt x="4158729" y="146303"/>
                  </a:lnTo>
                  <a:lnTo>
                    <a:pt x="4151219" y="100267"/>
                  </a:lnTo>
                  <a:lnTo>
                    <a:pt x="4130346" y="60130"/>
                  </a:lnTo>
                  <a:lnTo>
                    <a:pt x="4098598" y="28382"/>
                  </a:lnTo>
                  <a:lnTo>
                    <a:pt x="4058462" y="7510"/>
                  </a:lnTo>
                  <a:lnTo>
                    <a:pt x="4012425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7723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0" y="146303"/>
                  </a:moveTo>
                  <a:lnTo>
                    <a:pt x="7510" y="100267"/>
                  </a:lnTo>
                  <a:lnTo>
                    <a:pt x="28385" y="60130"/>
                  </a:lnTo>
                  <a:lnTo>
                    <a:pt x="60135" y="28382"/>
                  </a:lnTo>
                  <a:lnTo>
                    <a:pt x="100272" y="7510"/>
                  </a:lnTo>
                  <a:lnTo>
                    <a:pt x="146310" y="0"/>
                  </a:lnTo>
                  <a:lnTo>
                    <a:pt x="4012425" y="0"/>
                  </a:lnTo>
                  <a:lnTo>
                    <a:pt x="4058462" y="7510"/>
                  </a:lnTo>
                  <a:lnTo>
                    <a:pt x="4098598" y="28382"/>
                  </a:lnTo>
                  <a:lnTo>
                    <a:pt x="4130346" y="60130"/>
                  </a:lnTo>
                  <a:lnTo>
                    <a:pt x="4151219" y="100267"/>
                  </a:lnTo>
                  <a:lnTo>
                    <a:pt x="4158729" y="146303"/>
                  </a:lnTo>
                  <a:lnTo>
                    <a:pt x="4158729" y="2389835"/>
                  </a:lnTo>
                  <a:lnTo>
                    <a:pt x="4151219" y="2435873"/>
                  </a:lnTo>
                  <a:lnTo>
                    <a:pt x="4130346" y="2476012"/>
                  </a:lnTo>
                  <a:lnTo>
                    <a:pt x="4098598" y="2507764"/>
                  </a:lnTo>
                  <a:lnTo>
                    <a:pt x="4058462" y="2528640"/>
                  </a:lnTo>
                  <a:lnTo>
                    <a:pt x="4012425" y="2536151"/>
                  </a:lnTo>
                  <a:lnTo>
                    <a:pt x="146310" y="2536151"/>
                  </a:lnTo>
                  <a:lnTo>
                    <a:pt x="100272" y="2528640"/>
                  </a:lnTo>
                  <a:lnTo>
                    <a:pt x="60135" y="2507764"/>
                  </a:lnTo>
                  <a:lnTo>
                    <a:pt x="28385" y="2476012"/>
                  </a:lnTo>
                  <a:lnTo>
                    <a:pt x="7510" y="2435873"/>
                  </a:lnTo>
                  <a:lnTo>
                    <a:pt x="0" y="2389835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7243" y="2226348"/>
              <a:ext cx="121920" cy="2536190"/>
            </a:xfrm>
            <a:custGeom>
              <a:avLst/>
              <a:gdLst/>
              <a:ahLst/>
              <a:cxnLst/>
              <a:rect l="l" t="t" r="r" b="b"/>
              <a:pathLst>
                <a:path w="121919" h="253619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500249"/>
                  </a:lnTo>
                  <a:lnTo>
                    <a:pt x="2840" y="2514168"/>
                  </a:lnTo>
                  <a:lnTo>
                    <a:pt x="10566" y="2525587"/>
                  </a:lnTo>
                  <a:lnTo>
                    <a:pt x="21986" y="2533312"/>
                  </a:lnTo>
                  <a:lnTo>
                    <a:pt x="35906" y="2536151"/>
                  </a:lnTo>
                  <a:lnTo>
                    <a:pt x="86013" y="2536151"/>
                  </a:lnTo>
                  <a:lnTo>
                    <a:pt x="99933" y="2533312"/>
                  </a:lnTo>
                  <a:lnTo>
                    <a:pt x="111353" y="2525587"/>
                  </a:lnTo>
                  <a:lnTo>
                    <a:pt x="119079" y="2514168"/>
                  </a:lnTo>
                  <a:lnTo>
                    <a:pt x="121919" y="2500249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762165" y="2491511"/>
            <a:ext cx="2400300" cy="709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3730" marR="5080" indent="-621665">
              <a:lnSpc>
                <a:spcPts val="2750"/>
              </a:lnSpc>
              <a:spcBef>
                <a:spcPts val="9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20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Preparation</a:t>
            </a:r>
            <a:r>
              <a:rPr dirty="0" sz="220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3A3535"/>
                </a:solidFill>
                <a:latin typeface="Arial"/>
                <a:cs typeface="Arial"/>
              </a:rPr>
              <a:t>&amp;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Modeling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6054" y="3325965"/>
            <a:ext cx="343217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Clean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transform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raw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dataset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using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for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comprehensive analysis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205298" y="2211108"/>
            <a:ext cx="4204970" cy="2566670"/>
            <a:chOff x="5205298" y="2211108"/>
            <a:chExt cx="4204970" cy="2566670"/>
          </a:xfrm>
        </p:grpSpPr>
        <p:sp>
          <p:nvSpPr>
            <p:cNvPr id="11" name="object 11" descr=""/>
            <p:cNvSpPr/>
            <p:nvPr/>
          </p:nvSpPr>
          <p:spPr>
            <a:xfrm>
              <a:off x="5235778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4012425" y="0"/>
                  </a:moveTo>
                  <a:lnTo>
                    <a:pt x="146310" y="0"/>
                  </a:lnTo>
                  <a:lnTo>
                    <a:pt x="100272" y="7510"/>
                  </a:lnTo>
                  <a:lnTo>
                    <a:pt x="60135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89835"/>
                  </a:lnTo>
                  <a:lnTo>
                    <a:pt x="7510" y="2435873"/>
                  </a:lnTo>
                  <a:lnTo>
                    <a:pt x="28385" y="2476012"/>
                  </a:lnTo>
                  <a:lnTo>
                    <a:pt x="60135" y="2507764"/>
                  </a:lnTo>
                  <a:lnTo>
                    <a:pt x="100272" y="2528640"/>
                  </a:lnTo>
                  <a:lnTo>
                    <a:pt x="146310" y="2536151"/>
                  </a:lnTo>
                  <a:lnTo>
                    <a:pt x="4012425" y="2536151"/>
                  </a:lnTo>
                  <a:lnTo>
                    <a:pt x="4058462" y="2528640"/>
                  </a:lnTo>
                  <a:lnTo>
                    <a:pt x="4098598" y="2507764"/>
                  </a:lnTo>
                  <a:lnTo>
                    <a:pt x="4130346" y="2476012"/>
                  </a:lnTo>
                  <a:lnTo>
                    <a:pt x="4151219" y="2435873"/>
                  </a:lnTo>
                  <a:lnTo>
                    <a:pt x="4158729" y="2389835"/>
                  </a:lnTo>
                  <a:lnTo>
                    <a:pt x="4158729" y="146303"/>
                  </a:lnTo>
                  <a:lnTo>
                    <a:pt x="4151219" y="100267"/>
                  </a:lnTo>
                  <a:lnTo>
                    <a:pt x="4130346" y="60130"/>
                  </a:lnTo>
                  <a:lnTo>
                    <a:pt x="4098598" y="28382"/>
                  </a:lnTo>
                  <a:lnTo>
                    <a:pt x="4058462" y="7510"/>
                  </a:lnTo>
                  <a:lnTo>
                    <a:pt x="4012425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35778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0" y="146303"/>
                  </a:moveTo>
                  <a:lnTo>
                    <a:pt x="7510" y="100267"/>
                  </a:lnTo>
                  <a:lnTo>
                    <a:pt x="28385" y="60130"/>
                  </a:lnTo>
                  <a:lnTo>
                    <a:pt x="60135" y="28382"/>
                  </a:lnTo>
                  <a:lnTo>
                    <a:pt x="100272" y="7510"/>
                  </a:lnTo>
                  <a:lnTo>
                    <a:pt x="146310" y="0"/>
                  </a:lnTo>
                  <a:lnTo>
                    <a:pt x="4012425" y="0"/>
                  </a:lnTo>
                  <a:lnTo>
                    <a:pt x="4058462" y="7510"/>
                  </a:lnTo>
                  <a:lnTo>
                    <a:pt x="4098598" y="28382"/>
                  </a:lnTo>
                  <a:lnTo>
                    <a:pt x="4130346" y="60130"/>
                  </a:lnTo>
                  <a:lnTo>
                    <a:pt x="4151219" y="100267"/>
                  </a:lnTo>
                  <a:lnTo>
                    <a:pt x="4158729" y="146303"/>
                  </a:lnTo>
                  <a:lnTo>
                    <a:pt x="4158729" y="2389835"/>
                  </a:lnTo>
                  <a:lnTo>
                    <a:pt x="4151219" y="2435873"/>
                  </a:lnTo>
                  <a:lnTo>
                    <a:pt x="4130346" y="2476012"/>
                  </a:lnTo>
                  <a:lnTo>
                    <a:pt x="4098598" y="2507764"/>
                  </a:lnTo>
                  <a:lnTo>
                    <a:pt x="4058462" y="2528640"/>
                  </a:lnTo>
                  <a:lnTo>
                    <a:pt x="4012425" y="2536151"/>
                  </a:lnTo>
                  <a:lnTo>
                    <a:pt x="146310" y="2536151"/>
                  </a:lnTo>
                  <a:lnTo>
                    <a:pt x="100272" y="2528640"/>
                  </a:lnTo>
                  <a:lnTo>
                    <a:pt x="60135" y="2507764"/>
                  </a:lnTo>
                  <a:lnTo>
                    <a:pt x="28385" y="2476012"/>
                  </a:lnTo>
                  <a:lnTo>
                    <a:pt x="7510" y="2435873"/>
                  </a:lnTo>
                  <a:lnTo>
                    <a:pt x="0" y="2389835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205298" y="2226348"/>
              <a:ext cx="121920" cy="2536190"/>
            </a:xfrm>
            <a:custGeom>
              <a:avLst/>
              <a:gdLst/>
              <a:ahLst/>
              <a:cxnLst/>
              <a:rect l="l" t="t" r="r" b="b"/>
              <a:pathLst>
                <a:path w="121920" h="253619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500249"/>
                  </a:lnTo>
                  <a:lnTo>
                    <a:pt x="2840" y="2514168"/>
                  </a:lnTo>
                  <a:lnTo>
                    <a:pt x="10566" y="2525587"/>
                  </a:lnTo>
                  <a:lnTo>
                    <a:pt x="21986" y="2533312"/>
                  </a:lnTo>
                  <a:lnTo>
                    <a:pt x="35906" y="2536151"/>
                  </a:lnTo>
                  <a:lnTo>
                    <a:pt x="86013" y="2536151"/>
                  </a:lnTo>
                  <a:lnTo>
                    <a:pt x="99933" y="2533312"/>
                  </a:lnTo>
                  <a:lnTo>
                    <a:pt x="111353" y="2525587"/>
                  </a:lnTo>
                  <a:lnTo>
                    <a:pt x="119079" y="2514168"/>
                  </a:lnTo>
                  <a:lnTo>
                    <a:pt x="121919" y="2500249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494252" y="2491511"/>
            <a:ext cx="17335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22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29048" y="2974022"/>
            <a:ext cx="326136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82245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Structure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run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SQL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queries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extract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insights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on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segments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loyalty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603346" y="2211108"/>
            <a:ext cx="4204970" cy="2566670"/>
            <a:chOff x="9603346" y="2211108"/>
            <a:chExt cx="4204970" cy="2566670"/>
          </a:xfrm>
        </p:grpSpPr>
        <p:sp>
          <p:nvSpPr>
            <p:cNvPr id="17" name="object 17" descr=""/>
            <p:cNvSpPr/>
            <p:nvPr/>
          </p:nvSpPr>
          <p:spPr>
            <a:xfrm>
              <a:off x="9633826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4012539" y="0"/>
                  </a:moveTo>
                  <a:lnTo>
                    <a:pt x="146310" y="0"/>
                  </a:lnTo>
                  <a:lnTo>
                    <a:pt x="100272" y="7510"/>
                  </a:lnTo>
                  <a:lnTo>
                    <a:pt x="60135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89835"/>
                  </a:lnTo>
                  <a:lnTo>
                    <a:pt x="7510" y="2435873"/>
                  </a:lnTo>
                  <a:lnTo>
                    <a:pt x="28385" y="2476012"/>
                  </a:lnTo>
                  <a:lnTo>
                    <a:pt x="60135" y="2507764"/>
                  </a:lnTo>
                  <a:lnTo>
                    <a:pt x="100272" y="2528640"/>
                  </a:lnTo>
                  <a:lnTo>
                    <a:pt x="146310" y="2536151"/>
                  </a:lnTo>
                  <a:lnTo>
                    <a:pt x="4012539" y="2536151"/>
                  </a:lnTo>
                  <a:lnTo>
                    <a:pt x="4058577" y="2528640"/>
                  </a:lnTo>
                  <a:lnTo>
                    <a:pt x="4098717" y="2507764"/>
                  </a:lnTo>
                  <a:lnTo>
                    <a:pt x="4130468" y="2476012"/>
                  </a:lnTo>
                  <a:lnTo>
                    <a:pt x="4151344" y="2435873"/>
                  </a:lnTo>
                  <a:lnTo>
                    <a:pt x="4158856" y="2389835"/>
                  </a:lnTo>
                  <a:lnTo>
                    <a:pt x="4158856" y="146303"/>
                  </a:lnTo>
                  <a:lnTo>
                    <a:pt x="4151344" y="100267"/>
                  </a:lnTo>
                  <a:lnTo>
                    <a:pt x="4130468" y="60130"/>
                  </a:lnTo>
                  <a:lnTo>
                    <a:pt x="4098717" y="28382"/>
                  </a:lnTo>
                  <a:lnTo>
                    <a:pt x="4058577" y="7510"/>
                  </a:lnTo>
                  <a:lnTo>
                    <a:pt x="4012539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633826" y="2226348"/>
              <a:ext cx="4159250" cy="2536190"/>
            </a:xfrm>
            <a:custGeom>
              <a:avLst/>
              <a:gdLst/>
              <a:ahLst/>
              <a:cxnLst/>
              <a:rect l="l" t="t" r="r" b="b"/>
              <a:pathLst>
                <a:path w="4159250" h="2536190">
                  <a:moveTo>
                    <a:pt x="0" y="146303"/>
                  </a:moveTo>
                  <a:lnTo>
                    <a:pt x="7510" y="100267"/>
                  </a:lnTo>
                  <a:lnTo>
                    <a:pt x="28385" y="60130"/>
                  </a:lnTo>
                  <a:lnTo>
                    <a:pt x="60135" y="28382"/>
                  </a:lnTo>
                  <a:lnTo>
                    <a:pt x="100272" y="7510"/>
                  </a:lnTo>
                  <a:lnTo>
                    <a:pt x="146310" y="0"/>
                  </a:lnTo>
                  <a:lnTo>
                    <a:pt x="4012539" y="0"/>
                  </a:lnTo>
                  <a:lnTo>
                    <a:pt x="4058577" y="7510"/>
                  </a:lnTo>
                  <a:lnTo>
                    <a:pt x="4098717" y="28382"/>
                  </a:lnTo>
                  <a:lnTo>
                    <a:pt x="4130468" y="60130"/>
                  </a:lnTo>
                  <a:lnTo>
                    <a:pt x="4151344" y="100267"/>
                  </a:lnTo>
                  <a:lnTo>
                    <a:pt x="4158856" y="146303"/>
                  </a:lnTo>
                  <a:lnTo>
                    <a:pt x="4158856" y="2389835"/>
                  </a:lnTo>
                  <a:lnTo>
                    <a:pt x="4151344" y="2435873"/>
                  </a:lnTo>
                  <a:lnTo>
                    <a:pt x="4130468" y="2476012"/>
                  </a:lnTo>
                  <a:lnTo>
                    <a:pt x="4098717" y="2507764"/>
                  </a:lnTo>
                  <a:lnTo>
                    <a:pt x="4058577" y="2528640"/>
                  </a:lnTo>
                  <a:lnTo>
                    <a:pt x="4012539" y="2536151"/>
                  </a:lnTo>
                  <a:lnTo>
                    <a:pt x="146310" y="2536151"/>
                  </a:lnTo>
                  <a:lnTo>
                    <a:pt x="100272" y="2528640"/>
                  </a:lnTo>
                  <a:lnTo>
                    <a:pt x="60135" y="2507764"/>
                  </a:lnTo>
                  <a:lnTo>
                    <a:pt x="28385" y="2476012"/>
                  </a:lnTo>
                  <a:lnTo>
                    <a:pt x="7510" y="2435873"/>
                  </a:lnTo>
                  <a:lnTo>
                    <a:pt x="0" y="2389835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603346" y="2226348"/>
              <a:ext cx="121920" cy="2536190"/>
            </a:xfrm>
            <a:custGeom>
              <a:avLst/>
              <a:gdLst/>
              <a:ahLst/>
              <a:cxnLst/>
              <a:rect l="l" t="t" r="r" b="b"/>
              <a:pathLst>
                <a:path w="121920" h="253619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500249"/>
                  </a:lnTo>
                  <a:lnTo>
                    <a:pt x="2840" y="2514168"/>
                  </a:lnTo>
                  <a:lnTo>
                    <a:pt x="10566" y="2525587"/>
                  </a:lnTo>
                  <a:lnTo>
                    <a:pt x="21986" y="2533312"/>
                  </a:lnTo>
                  <a:lnTo>
                    <a:pt x="35906" y="2536151"/>
                  </a:lnTo>
                  <a:lnTo>
                    <a:pt x="86013" y="2536151"/>
                  </a:lnTo>
                  <a:lnTo>
                    <a:pt x="99933" y="2533312"/>
                  </a:lnTo>
                  <a:lnTo>
                    <a:pt x="111353" y="2525587"/>
                  </a:lnTo>
                  <a:lnTo>
                    <a:pt x="119079" y="2514168"/>
                  </a:lnTo>
                  <a:lnTo>
                    <a:pt x="121919" y="2500249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320441" y="2491511"/>
            <a:ext cx="28956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Visualization</a:t>
            </a:r>
            <a:r>
              <a:rPr dirty="0" sz="22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dirty="0" sz="22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Insights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348811" y="2974022"/>
            <a:ext cx="281940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Build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interactive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Power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BI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dashboard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highlighting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key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patterns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trends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006204" y="4986578"/>
            <a:ext cx="4204970" cy="2214880"/>
            <a:chOff x="3006204" y="4986578"/>
            <a:chExt cx="4204970" cy="2214880"/>
          </a:xfrm>
        </p:grpSpPr>
        <p:sp>
          <p:nvSpPr>
            <p:cNvPr id="23" name="object 23" descr=""/>
            <p:cNvSpPr/>
            <p:nvPr/>
          </p:nvSpPr>
          <p:spPr>
            <a:xfrm>
              <a:off x="3036684" y="5001818"/>
              <a:ext cx="4159250" cy="2184400"/>
            </a:xfrm>
            <a:custGeom>
              <a:avLst/>
              <a:gdLst/>
              <a:ahLst/>
              <a:cxnLst/>
              <a:rect l="l" t="t" r="r" b="b"/>
              <a:pathLst>
                <a:path w="4159250" h="2184400">
                  <a:moveTo>
                    <a:pt x="4012552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2037905"/>
                  </a:lnTo>
                  <a:lnTo>
                    <a:pt x="7510" y="2083936"/>
                  </a:lnTo>
                  <a:lnTo>
                    <a:pt x="28382" y="2124068"/>
                  </a:lnTo>
                  <a:lnTo>
                    <a:pt x="60129" y="2155814"/>
                  </a:lnTo>
                  <a:lnTo>
                    <a:pt x="100264" y="2176686"/>
                  </a:lnTo>
                  <a:lnTo>
                    <a:pt x="146297" y="2184196"/>
                  </a:lnTo>
                  <a:lnTo>
                    <a:pt x="4012552" y="2184196"/>
                  </a:lnTo>
                  <a:lnTo>
                    <a:pt x="4058589" y="2176686"/>
                  </a:lnTo>
                  <a:lnTo>
                    <a:pt x="4098725" y="2155814"/>
                  </a:lnTo>
                  <a:lnTo>
                    <a:pt x="4130473" y="2124068"/>
                  </a:lnTo>
                  <a:lnTo>
                    <a:pt x="4151346" y="2083936"/>
                  </a:lnTo>
                  <a:lnTo>
                    <a:pt x="4158856" y="2037905"/>
                  </a:lnTo>
                  <a:lnTo>
                    <a:pt x="4158856" y="146291"/>
                  </a:lnTo>
                  <a:lnTo>
                    <a:pt x="4151346" y="100260"/>
                  </a:lnTo>
                  <a:lnTo>
                    <a:pt x="4130473" y="60128"/>
                  </a:lnTo>
                  <a:lnTo>
                    <a:pt x="4098725" y="28382"/>
                  </a:lnTo>
                  <a:lnTo>
                    <a:pt x="4058589" y="7510"/>
                  </a:lnTo>
                  <a:lnTo>
                    <a:pt x="4012552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036684" y="5001818"/>
              <a:ext cx="4159250" cy="2184400"/>
            </a:xfrm>
            <a:custGeom>
              <a:avLst/>
              <a:gdLst/>
              <a:ahLst/>
              <a:cxnLst/>
              <a:rect l="l" t="t" r="r" b="b"/>
              <a:pathLst>
                <a:path w="4159250" h="2184400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4012552" y="0"/>
                  </a:lnTo>
                  <a:lnTo>
                    <a:pt x="4058589" y="7510"/>
                  </a:lnTo>
                  <a:lnTo>
                    <a:pt x="4098725" y="28382"/>
                  </a:lnTo>
                  <a:lnTo>
                    <a:pt x="4130473" y="60128"/>
                  </a:lnTo>
                  <a:lnTo>
                    <a:pt x="4151346" y="100260"/>
                  </a:lnTo>
                  <a:lnTo>
                    <a:pt x="4158856" y="146291"/>
                  </a:lnTo>
                  <a:lnTo>
                    <a:pt x="4158856" y="2037905"/>
                  </a:lnTo>
                  <a:lnTo>
                    <a:pt x="4151346" y="2083936"/>
                  </a:lnTo>
                  <a:lnTo>
                    <a:pt x="4130473" y="2124068"/>
                  </a:lnTo>
                  <a:lnTo>
                    <a:pt x="4098725" y="2155814"/>
                  </a:lnTo>
                  <a:lnTo>
                    <a:pt x="4058589" y="2176686"/>
                  </a:lnTo>
                  <a:lnTo>
                    <a:pt x="4012552" y="2184196"/>
                  </a:lnTo>
                  <a:lnTo>
                    <a:pt x="146297" y="2184196"/>
                  </a:lnTo>
                  <a:lnTo>
                    <a:pt x="100264" y="2176686"/>
                  </a:lnTo>
                  <a:lnTo>
                    <a:pt x="60129" y="2155814"/>
                  </a:lnTo>
                  <a:lnTo>
                    <a:pt x="28382" y="2124068"/>
                  </a:lnTo>
                  <a:lnTo>
                    <a:pt x="7510" y="2083936"/>
                  </a:lnTo>
                  <a:lnTo>
                    <a:pt x="0" y="2037905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006204" y="5001818"/>
              <a:ext cx="121920" cy="2184400"/>
            </a:xfrm>
            <a:custGeom>
              <a:avLst/>
              <a:gdLst/>
              <a:ahLst/>
              <a:cxnLst/>
              <a:rect l="l" t="t" r="r" b="b"/>
              <a:pathLst>
                <a:path w="121919" h="218440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148293"/>
                  </a:lnTo>
                  <a:lnTo>
                    <a:pt x="2840" y="2162213"/>
                  </a:lnTo>
                  <a:lnTo>
                    <a:pt x="10566" y="2173631"/>
                  </a:lnTo>
                  <a:lnTo>
                    <a:pt x="21986" y="2181356"/>
                  </a:lnTo>
                  <a:lnTo>
                    <a:pt x="35906" y="2184196"/>
                  </a:lnTo>
                  <a:lnTo>
                    <a:pt x="86013" y="2184196"/>
                  </a:lnTo>
                  <a:lnTo>
                    <a:pt x="99933" y="2181356"/>
                  </a:lnTo>
                  <a:lnTo>
                    <a:pt x="111353" y="2173631"/>
                  </a:lnTo>
                  <a:lnTo>
                    <a:pt x="119079" y="2162213"/>
                  </a:lnTo>
                  <a:lnTo>
                    <a:pt x="121919" y="2148293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516777" y="5266969"/>
            <a:ext cx="3288029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Report</a:t>
            </a:r>
            <a:r>
              <a:rPr dirty="0" sz="22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dirty="0" sz="22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Presentation</a:t>
            </a:r>
            <a:endParaRPr sz="2200">
              <a:latin typeface="Arial"/>
              <a:cs typeface="Arial"/>
            </a:endParaRPr>
          </a:p>
          <a:p>
            <a:pPr algn="ctr" marL="12700" marR="5080" indent="635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Communicate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findings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actionable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recommendations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to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stakeholders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404379" y="4986578"/>
            <a:ext cx="4204970" cy="2214880"/>
            <a:chOff x="7404379" y="4986578"/>
            <a:chExt cx="4204970" cy="2214880"/>
          </a:xfrm>
        </p:grpSpPr>
        <p:sp>
          <p:nvSpPr>
            <p:cNvPr id="28" name="object 28" descr=""/>
            <p:cNvSpPr/>
            <p:nvPr/>
          </p:nvSpPr>
          <p:spPr>
            <a:xfrm>
              <a:off x="7434859" y="5001818"/>
              <a:ext cx="4159250" cy="2184400"/>
            </a:xfrm>
            <a:custGeom>
              <a:avLst/>
              <a:gdLst/>
              <a:ahLst/>
              <a:cxnLst/>
              <a:rect l="l" t="t" r="r" b="b"/>
              <a:pathLst>
                <a:path w="4159250" h="2184400">
                  <a:moveTo>
                    <a:pt x="4012438" y="0"/>
                  </a:moveTo>
                  <a:lnTo>
                    <a:pt x="146297" y="0"/>
                  </a:lnTo>
                  <a:lnTo>
                    <a:pt x="100264" y="7510"/>
                  </a:lnTo>
                  <a:lnTo>
                    <a:pt x="60129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2037905"/>
                  </a:lnTo>
                  <a:lnTo>
                    <a:pt x="7510" y="2083936"/>
                  </a:lnTo>
                  <a:lnTo>
                    <a:pt x="28382" y="2124068"/>
                  </a:lnTo>
                  <a:lnTo>
                    <a:pt x="60129" y="2155814"/>
                  </a:lnTo>
                  <a:lnTo>
                    <a:pt x="100264" y="2176686"/>
                  </a:lnTo>
                  <a:lnTo>
                    <a:pt x="146297" y="2184196"/>
                  </a:lnTo>
                  <a:lnTo>
                    <a:pt x="4012438" y="2184196"/>
                  </a:lnTo>
                  <a:lnTo>
                    <a:pt x="4058468" y="2176686"/>
                  </a:lnTo>
                  <a:lnTo>
                    <a:pt x="4098601" y="2155814"/>
                  </a:lnTo>
                  <a:lnTo>
                    <a:pt x="4130347" y="2124068"/>
                  </a:lnTo>
                  <a:lnTo>
                    <a:pt x="4151219" y="2083936"/>
                  </a:lnTo>
                  <a:lnTo>
                    <a:pt x="4158729" y="2037905"/>
                  </a:lnTo>
                  <a:lnTo>
                    <a:pt x="4158729" y="146291"/>
                  </a:lnTo>
                  <a:lnTo>
                    <a:pt x="4151219" y="100260"/>
                  </a:lnTo>
                  <a:lnTo>
                    <a:pt x="4130347" y="60128"/>
                  </a:lnTo>
                  <a:lnTo>
                    <a:pt x="4098601" y="28382"/>
                  </a:lnTo>
                  <a:lnTo>
                    <a:pt x="4058468" y="7510"/>
                  </a:lnTo>
                  <a:lnTo>
                    <a:pt x="4012438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434859" y="5001818"/>
              <a:ext cx="4159250" cy="2184400"/>
            </a:xfrm>
            <a:custGeom>
              <a:avLst/>
              <a:gdLst/>
              <a:ahLst/>
              <a:cxnLst/>
              <a:rect l="l" t="t" r="r" b="b"/>
              <a:pathLst>
                <a:path w="4159250" h="2184400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9" y="28382"/>
                  </a:lnTo>
                  <a:lnTo>
                    <a:pt x="100264" y="7510"/>
                  </a:lnTo>
                  <a:lnTo>
                    <a:pt x="146297" y="0"/>
                  </a:lnTo>
                  <a:lnTo>
                    <a:pt x="4012438" y="0"/>
                  </a:lnTo>
                  <a:lnTo>
                    <a:pt x="4058468" y="7510"/>
                  </a:lnTo>
                  <a:lnTo>
                    <a:pt x="4098601" y="28382"/>
                  </a:lnTo>
                  <a:lnTo>
                    <a:pt x="4130347" y="60128"/>
                  </a:lnTo>
                  <a:lnTo>
                    <a:pt x="4151219" y="100260"/>
                  </a:lnTo>
                  <a:lnTo>
                    <a:pt x="4158729" y="146291"/>
                  </a:lnTo>
                  <a:lnTo>
                    <a:pt x="4158729" y="2037905"/>
                  </a:lnTo>
                  <a:lnTo>
                    <a:pt x="4151219" y="2083936"/>
                  </a:lnTo>
                  <a:lnTo>
                    <a:pt x="4130347" y="2124068"/>
                  </a:lnTo>
                  <a:lnTo>
                    <a:pt x="4098601" y="2155814"/>
                  </a:lnTo>
                  <a:lnTo>
                    <a:pt x="4058468" y="2176686"/>
                  </a:lnTo>
                  <a:lnTo>
                    <a:pt x="4012438" y="2184196"/>
                  </a:lnTo>
                  <a:lnTo>
                    <a:pt x="146297" y="2184196"/>
                  </a:lnTo>
                  <a:lnTo>
                    <a:pt x="100264" y="2176686"/>
                  </a:lnTo>
                  <a:lnTo>
                    <a:pt x="60129" y="2155814"/>
                  </a:lnTo>
                  <a:lnTo>
                    <a:pt x="28382" y="2124068"/>
                  </a:lnTo>
                  <a:lnTo>
                    <a:pt x="7510" y="2083936"/>
                  </a:lnTo>
                  <a:lnTo>
                    <a:pt x="0" y="2037905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D9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404379" y="5001818"/>
              <a:ext cx="121920" cy="2184400"/>
            </a:xfrm>
            <a:custGeom>
              <a:avLst/>
              <a:gdLst/>
              <a:ahLst/>
              <a:cxnLst/>
              <a:rect l="l" t="t" r="r" b="b"/>
              <a:pathLst>
                <a:path w="121920" h="218440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148293"/>
                  </a:lnTo>
                  <a:lnTo>
                    <a:pt x="2840" y="2162213"/>
                  </a:lnTo>
                  <a:lnTo>
                    <a:pt x="10566" y="2173631"/>
                  </a:lnTo>
                  <a:lnTo>
                    <a:pt x="21986" y="2181356"/>
                  </a:lnTo>
                  <a:lnTo>
                    <a:pt x="35906" y="2184196"/>
                  </a:lnTo>
                  <a:lnTo>
                    <a:pt x="86013" y="2184196"/>
                  </a:lnTo>
                  <a:lnTo>
                    <a:pt x="99933" y="2181356"/>
                  </a:lnTo>
                  <a:lnTo>
                    <a:pt x="111353" y="2173631"/>
                  </a:lnTo>
                  <a:lnTo>
                    <a:pt x="119079" y="2162213"/>
                  </a:lnTo>
                  <a:lnTo>
                    <a:pt x="121919" y="2148293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843022" y="5266969"/>
            <a:ext cx="3433445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A3535"/>
                </a:solidFill>
                <a:latin typeface="Arial"/>
                <a:cs typeface="Arial"/>
              </a:rPr>
              <a:t>GitHub</a:t>
            </a:r>
            <a:r>
              <a:rPr dirty="0" sz="2200" spc="-7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A3535"/>
                </a:solidFill>
                <a:latin typeface="Arial"/>
                <a:cs typeface="Arial"/>
              </a:rPr>
              <a:t>Repository</a:t>
            </a:r>
            <a:endParaRPr sz="2200">
              <a:latin typeface="Arial"/>
              <a:cs typeface="Arial"/>
            </a:endParaRPr>
          </a:p>
          <a:p>
            <a:pPr algn="ctr" marL="12700" marR="5080" indent="-3175">
              <a:lnSpc>
                <a:spcPct val="135100"/>
              </a:lnSpc>
              <a:spcBef>
                <a:spcPts val="116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Document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all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scripts,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queries,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dashboard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files</a:t>
            </a:r>
            <a:r>
              <a:rPr dirty="0" sz="18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in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structured format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1819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Data</a:t>
            </a:r>
            <a:r>
              <a:rPr dirty="0" sz="3500" spc="-114"/>
              <a:t> </a:t>
            </a:r>
            <a:r>
              <a:rPr dirty="0" sz="3500"/>
              <a:t>Preparation</a:t>
            </a:r>
            <a:r>
              <a:rPr dirty="0" sz="3500" spc="-110"/>
              <a:t> </a:t>
            </a:r>
            <a:r>
              <a:rPr dirty="0" sz="3500"/>
              <a:t>in</a:t>
            </a:r>
            <a:r>
              <a:rPr dirty="0" sz="3500" spc="-114"/>
              <a:t> </a:t>
            </a:r>
            <a:r>
              <a:rPr dirty="0" sz="3500" spc="-10"/>
              <a:t>Python</a:t>
            </a:r>
            <a:endParaRPr sz="3500"/>
          </a:p>
        </p:txBody>
      </p:sp>
      <p:grpSp>
        <p:nvGrpSpPr>
          <p:cNvPr id="4" name="object 4" descr=""/>
          <p:cNvGrpSpPr/>
          <p:nvPr/>
        </p:nvGrpSpPr>
        <p:grpSpPr>
          <a:xfrm>
            <a:off x="668655" y="1523403"/>
            <a:ext cx="7806690" cy="1985010"/>
            <a:chOff x="668655" y="1523403"/>
            <a:chExt cx="7806690" cy="1985010"/>
          </a:xfrm>
        </p:grpSpPr>
        <p:sp>
          <p:nvSpPr>
            <p:cNvPr id="5" name="object 5" descr=""/>
            <p:cNvSpPr/>
            <p:nvPr/>
          </p:nvSpPr>
          <p:spPr>
            <a:xfrm>
              <a:off x="668655" y="1809991"/>
              <a:ext cx="7806690" cy="1698625"/>
            </a:xfrm>
            <a:custGeom>
              <a:avLst/>
              <a:gdLst/>
              <a:ahLst/>
              <a:cxnLst/>
              <a:rect l="l" t="t" r="r" b="b"/>
              <a:pathLst>
                <a:path w="7806690" h="1698625">
                  <a:moveTo>
                    <a:pt x="7696949" y="0"/>
                  </a:moveTo>
                  <a:lnTo>
                    <a:pt x="109735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588693"/>
                  </a:lnTo>
                  <a:lnTo>
                    <a:pt x="8680" y="1631234"/>
                  </a:lnTo>
                  <a:lnTo>
                    <a:pt x="32292" y="1666132"/>
                  </a:lnTo>
                  <a:lnTo>
                    <a:pt x="67192" y="1689742"/>
                  </a:lnTo>
                  <a:lnTo>
                    <a:pt x="109735" y="1698421"/>
                  </a:lnTo>
                  <a:lnTo>
                    <a:pt x="7696949" y="1698421"/>
                  </a:lnTo>
                  <a:lnTo>
                    <a:pt x="7739497" y="1689742"/>
                  </a:lnTo>
                  <a:lnTo>
                    <a:pt x="7774398" y="1666132"/>
                  </a:lnTo>
                  <a:lnTo>
                    <a:pt x="7798010" y="1631234"/>
                  </a:lnTo>
                  <a:lnTo>
                    <a:pt x="7806690" y="1588693"/>
                  </a:lnTo>
                  <a:lnTo>
                    <a:pt x="7806690" y="109740"/>
                  </a:lnTo>
                  <a:lnTo>
                    <a:pt x="7798010" y="67192"/>
                  </a:lnTo>
                  <a:lnTo>
                    <a:pt x="7774398" y="32291"/>
                  </a:lnTo>
                  <a:lnTo>
                    <a:pt x="7739497" y="8679"/>
                  </a:lnTo>
                  <a:lnTo>
                    <a:pt x="7696949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68655" y="1523402"/>
              <a:ext cx="7806690" cy="573405"/>
            </a:xfrm>
            <a:custGeom>
              <a:avLst/>
              <a:gdLst/>
              <a:ahLst/>
              <a:cxnLst/>
              <a:rect l="l" t="t" r="r" b="b"/>
              <a:pathLst>
                <a:path w="7806690" h="573405">
                  <a:moveTo>
                    <a:pt x="7806690" y="292392"/>
                  </a:moveTo>
                  <a:lnTo>
                    <a:pt x="7804417" y="281292"/>
                  </a:lnTo>
                  <a:lnTo>
                    <a:pt x="7798244" y="272173"/>
                  </a:lnTo>
                  <a:lnTo>
                    <a:pt x="7789126" y="266001"/>
                  </a:lnTo>
                  <a:lnTo>
                    <a:pt x="7778026" y="263728"/>
                  </a:lnTo>
                  <a:lnTo>
                    <a:pt x="4188041" y="263728"/>
                  </a:lnTo>
                  <a:lnTo>
                    <a:pt x="4186136" y="240360"/>
                  </a:lnTo>
                  <a:lnTo>
                    <a:pt x="4175201" y="196418"/>
                  </a:lnTo>
                  <a:lnTo>
                    <a:pt x="4157726" y="155359"/>
                  </a:lnTo>
                  <a:lnTo>
                    <a:pt x="4134320" y="117792"/>
                  </a:lnTo>
                  <a:lnTo>
                    <a:pt x="4105579" y="84340"/>
                  </a:lnTo>
                  <a:lnTo>
                    <a:pt x="4072128" y="55600"/>
                  </a:lnTo>
                  <a:lnTo>
                    <a:pt x="4034561" y="32194"/>
                  </a:lnTo>
                  <a:lnTo>
                    <a:pt x="3993515" y="14719"/>
                  </a:lnTo>
                  <a:lnTo>
                    <a:pt x="3949560" y="3784"/>
                  </a:lnTo>
                  <a:lnTo>
                    <a:pt x="3903332" y="0"/>
                  </a:lnTo>
                  <a:lnTo>
                    <a:pt x="3857104" y="3784"/>
                  </a:lnTo>
                  <a:lnTo>
                    <a:pt x="3813162" y="14719"/>
                  </a:lnTo>
                  <a:lnTo>
                    <a:pt x="3772103" y="32194"/>
                  </a:lnTo>
                  <a:lnTo>
                    <a:pt x="3734536" y="55600"/>
                  </a:lnTo>
                  <a:lnTo>
                    <a:pt x="3701084" y="84340"/>
                  </a:lnTo>
                  <a:lnTo>
                    <a:pt x="3672344" y="117792"/>
                  </a:lnTo>
                  <a:lnTo>
                    <a:pt x="3648938" y="155359"/>
                  </a:lnTo>
                  <a:lnTo>
                    <a:pt x="3631463" y="196418"/>
                  </a:lnTo>
                  <a:lnTo>
                    <a:pt x="3620528" y="240360"/>
                  </a:lnTo>
                  <a:lnTo>
                    <a:pt x="3618611" y="263728"/>
                  </a:lnTo>
                  <a:lnTo>
                    <a:pt x="28651" y="263728"/>
                  </a:lnTo>
                  <a:lnTo>
                    <a:pt x="17538" y="266001"/>
                  </a:lnTo>
                  <a:lnTo>
                    <a:pt x="8432" y="272173"/>
                  </a:lnTo>
                  <a:lnTo>
                    <a:pt x="2260" y="281292"/>
                  </a:lnTo>
                  <a:lnTo>
                    <a:pt x="0" y="292392"/>
                  </a:lnTo>
                  <a:lnTo>
                    <a:pt x="0" y="326504"/>
                  </a:lnTo>
                  <a:lnTo>
                    <a:pt x="2260" y="337616"/>
                  </a:lnTo>
                  <a:lnTo>
                    <a:pt x="8432" y="346735"/>
                  </a:lnTo>
                  <a:lnTo>
                    <a:pt x="17538" y="352907"/>
                  </a:lnTo>
                  <a:lnTo>
                    <a:pt x="28651" y="355168"/>
                  </a:lnTo>
                  <a:lnTo>
                    <a:pt x="3626078" y="355168"/>
                  </a:lnTo>
                  <a:lnTo>
                    <a:pt x="3631463" y="376770"/>
                  </a:lnTo>
                  <a:lnTo>
                    <a:pt x="3648938" y="417830"/>
                  </a:lnTo>
                  <a:lnTo>
                    <a:pt x="3672344" y="455383"/>
                  </a:lnTo>
                  <a:lnTo>
                    <a:pt x="3701084" y="488835"/>
                  </a:lnTo>
                  <a:lnTo>
                    <a:pt x="3734536" y="517575"/>
                  </a:lnTo>
                  <a:lnTo>
                    <a:pt x="3772103" y="540981"/>
                  </a:lnTo>
                  <a:lnTo>
                    <a:pt x="3813162" y="558457"/>
                  </a:lnTo>
                  <a:lnTo>
                    <a:pt x="3857104" y="569391"/>
                  </a:lnTo>
                  <a:lnTo>
                    <a:pt x="3903332" y="573163"/>
                  </a:lnTo>
                  <a:lnTo>
                    <a:pt x="3949560" y="569391"/>
                  </a:lnTo>
                  <a:lnTo>
                    <a:pt x="3993515" y="558457"/>
                  </a:lnTo>
                  <a:lnTo>
                    <a:pt x="4034561" y="540981"/>
                  </a:lnTo>
                  <a:lnTo>
                    <a:pt x="4072128" y="517575"/>
                  </a:lnTo>
                  <a:lnTo>
                    <a:pt x="4105579" y="488835"/>
                  </a:lnTo>
                  <a:lnTo>
                    <a:pt x="4134320" y="455383"/>
                  </a:lnTo>
                  <a:lnTo>
                    <a:pt x="4157726" y="417830"/>
                  </a:lnTo>
                  <a:lnTo>
                    <a:pt x="4175201" y="376770"/>
                  </a:lnTo>
                  <a:lnTo>
                    <a:pt x="4180573" y="355168"/>
                  </a:lnTo>
                  <a:lnTo>
                    <a:pt x="7778026" y="355168"/>
                  </a:lnTo>
                  <a:lnTo>
                    <a:pt x="7789126" y="352907"/>
                  </a:lnTo>
                  <a:lnTo>
                    <a:pt x="7798244" y="346735"/>
                  </a:lnTo>
                  <a:lnTo>
                    <a:pt x="7804417" y="337616"/>
                  </a:lnTo>
                  <a:lnTo>
                    <a:pt x="7806690" y="326504"/>
                  </a:lnTo>
                  <a:lnTo>
                    <a:pt x="7806690" y="292392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69791" y="2282850"/>
            <a:ext cx="7075170" cy="1018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Handling</a:t>
            </a:r>
            <a:r>
              <a:rPr dirty="0" sz="1750" spc="-10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Missing</a:t>
            </a:r>
            <a:r>
              <a:rPr dirty="0" sz="1750" spc="-9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Values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919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37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null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records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in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Review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column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filled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using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median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calculation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lambda functions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68655" y="3699395"/>
            <a:ext cx="7806690" cy="1679575"/>
            <a:chOff x="668655" y="3699395"/>
            <a:chExt cx="7806690" cy="1679575"/>
          </a:xfrm>
        </p:grpSpPr>
        <p:sp>
          <p:nvSpPr>
            <p:cNvPr id="9" name="object 9" descr=""/>
            <p:cNvSpPr/>
            <p:nvPr/>
          </p:nvSpPr>
          <p:spPr>
            <a:xfrm>
              <a:off x="668655" y="3985971"/>
              <a:ext cx="7806690" cy="1393190"/>
            </a:xfrm>
            <a:custGeom>
              <a:avLst/>
              <a:gdLst/>
              <a:ahLst/>
              <a:cxnLst/>
              <a:rect l="l" t="t" r="r" b="b"/>
              <a:pathLst>
                <a:path w="7806690" h="1393189">
                  <a:moveTo>
                    <a:pt x="7696961" y="0"/>
                  </a:moveTo>
                  <a:lnTo>
                    <a:pt x="109728" y="0"/>
                  </a:lnTo>
                  <a:lnTo>
                    <a:pt x="67188" y="8679"/>
                  </a:lnTo>
                  <a:lnTo>
                    <a:pt x="32291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282941"/>
                  </a:lnTo>
                  <a:lnTo>
                    <a:pt x="8680" y="1325482"/>
                  </a:lnTo>
                  <a:lnTo>
                    <a:pt x="32291" y="1360379"/>
                  </a:lnTo>
                  <a:lnTo>
                    <a:pt x="67188" y="1383989"/>
                  </a:lnTo>
                  <a:lnTo>
                    <a:pt x="109728" y="1392669"/>
                  </a:lnTo>
                  <a:lnTo>
                    <a:pt x="7696961" y="1392669"/>
                  </a:lnTo>
                  <a:lnTo>
                    <a:pt x="7739503" y="1383989"/>
                  </a:lnTo>
                  <a:lnTo>
                    <a:pt x="7774400" y="1360379"/>
                  </a:lnTo>
                  <a:lnTo>
                    <a:pt x="7798010" y="1325482"/>
                  </a:lnTo>
                  <a:lnTo>
                    <a:pt x="7806690" y="1282941"/>
                  </a:lnTo>
                  <a:lnTo>
                    <a:pt x="7806690" y="109727"/>
                  </a:lnTo>
                  <a:lnTo>
                    <a:pt x="7798010" y="67186"/>
                  </a:lnTo>
                  <a:lnTo>
                    <a:pt x="7774400" y="32289"/>
                  </a:lnTo>
                  <a:lnTo>
                    <a:pt x="7739503" y="8679"/>
                  </a:lnTo>
                  <a:lnTo>
                    <a:pt x="769696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8655" y="3699395"/>
              <a:ext cx="7806690" cy="573405"/>
            </a:xfrm>
            <a:custGeom>
              <a:avLst/>
              <a:gdLst/>
              <a:ahLst/>
              <a:cxnLst/>
              <a:rect l="l" t="t" r="r" b="b"/>
              <a:pathLst>
                <a:path w="7806690" h="573404">
                  <a:moveTo>
                    <a:pt x="7806690" y="292379"/>
                  </a:moveTo>
                  <a:lnTo>
                    <a:pt x="7804417" y="281279"/>
                  </a:lnTo>
                  <a:lnTo>
                    <a:pt x="7798244" y="272161"/>
                  </a:lnTo>
                  <a:lnTo>
                    <a:pt x="7789126" y="265988"/>
                  </a:lnTo>
                  <a:lnTo>
                    <a:pt x="7778026" y="263715"/>
                  </a:lnTo>
                  <a:lnTo>
                    <a:pt x="4188041" y="263715"/>
                  </a:lnTo>
                  <a:lnTo>
                    <a:pt x="4186136" y="240360"/>
                  </a:lnTo>
                  <a:lnTo>
                    <a:pt x="4175201" y="196418"/>
                  </a:lnTo>
                  <a:lnTo>
                    <a:pt x="4157726" y="155359"/>
                  </a:lnTo>
                  <a:lnTo>
                    <a:pt x="4134320" y="117792"/>
                  </a:lnTo>
                  <a:lnTo>
                    <a:pt x="4105579" y="84340"/>
                  </a:lnTo>
                  <a:lnTo>
                    <a:pt x="4072128" y="55600"/>
                  </a:lnTo>
                  <a:lnTo>
                    <a:pt x="4034561" y="32194"/>
                  </a:lnTo>
                  <a:lnTo>
                    <a:pt x="3993515" y="14719"/>
                  </a:lnTo>
                  <a:lnTo>
                    <a:pt x="3949560" y="3784"/>
                  </a:lnTo>
                  <a:lnTo>
                    <a:pt x="3903332" y="0"/>
                  </a:lnTo>
                  <a:lnTo>
                    <a:pt x="3857104" y="3784"/>
                  </a:lnTo>
                  <a:lnTo>
                    <a:pt x="3813162" y="14719"/>
                  </a:lnTo>
                  <a:lnTo>
                    <a:pt x="3772103" y="32194"/>
                  </a:lnTo>
                  <a:lnTo>
                    <a:pt x="3734536" y="55600"/>
                  </a:lnTo>
                  <a:lnTo>
                    <a:pt x="3701084" y="84340"/>
                  </a:lnTo>
                  <a:lnTo>
                    <a:pt x="3672344" y="117792"/>
                  </a:lnTo>
                  <a:lnTo>
                    <a:pt x="3648938" y="155359"/>
                  </a:lnTo>
                  <a:lnTo>
                    <a:pt x="3631463" y="196418"/>
                  </a:lnTo>
                  <a:lnTo>
                    <a:pt x="3620528" y="240360"/>
                  </a:lnTo>
                  <a:lnTo>
                    <a:pt x="3618611" y="263715"/>
                  </a:lnTo>
                  <a:lnTo>
                    <a:pt x="28651" y="263715"/>
                  </a:lnTo>
                  <a:lnTo>
                    <a:pt x="17538" y="265988"/>
                  </a:lnTo>
                  <a:lnTo>
                    <a:pt x="8432" y="272161"/>
                  </a:lnTo>
                  <a:lnTo>
                    <a:pt x="2260" y="281279"/>
                  </a:lnTo>
                  <a:lnTo>
                    <a:pt x="0" y="292379"/>
                  </a:lnTo>
                  <a:lnTo>
                    <a:pt x="0" y="326491"/>
                  </a:lnTo>
                  <a:lnTo>
                    <a:pt x="2260" y="337604"/>
                  </a:lnTo>
                  <a:lnTo>
                    <a:pt x="8432" y="346722"/>
                  </a:lnTo>
                  <a:lnTo>
                    <a:pt x="17538" y="352894"/>
                  </a:lnTo>
                  <a:lnTo>
                    <a:pt x="28651" y="355155"/>
                  </a:lnTo>
                  <a:lnTo>
                    <a:pt x="3626078" y="355155"/>
                  </a:lnTo>
                  <a:lnTo>
                    <a:pt x="3631463" y="376770"/>
                  </a:lnTo>
                  <a:lnTo>
                    <a:pt x="3648938" y="417830"/>
                  </a:lnTo>
                  <a:lnTo>
                    <a:pt x="3672344" y="455383"/>
                  </a:lnTo>
                  <a:lnTo>
                    <a:pt x="3701084" y="488835"/>
                  </a:lnTo>
                  <a:lnTo>
                    <a:pt x="3734536" y="517575"/>
                  </a:lnTo>
                  <a:lnTo>
                    <a:pt x="3772103" y="540981"/>
                  </a:lnTo>
                  <a:lnTo>
                    <a:pt x="3813162" y="558457"/>
                  </a:lnTo>
                  <a:lnTo>
                    <a:pt x="3857104" y="569391"/>
                  </a:lnTo>
                  <a:lnTo>
                    <a:pt x="3903332" y="573163"/>
                  </a:lnTo>
                  <a:lnTo>
                    <a:pt x="3949560" y="569391"/>
                  </a:lnTo>
                  <a:lnTo>
                    <a:pt x="3993515" y="558457"/>
                  </a:lnTo>
                  <a:lnTo>
                    <a:pt x="4034561" y="540981"/>
                  </a:lnTo>
                  <a:lnTo>
                    <a:pt x="4072128" y="517575"/>
                  </a:lnTo>
                  <a:lnTo>
                    <a:pt x="4105579" y="488835"/>
                  </a:lnTo>
                  <a:lnTo>
                    <a:pt x="4134320" y="455383"/>
                  </a:lnTo>
                  <a:lnTo>
                    <a:pt x="4157726" y="417830"/>
                  </a:lnTo>
                  <a:lnTo>
                    <a:pt x="4175201" y="376770"/>
                  </a:lnTo>
                  <a:lnTo>
                    <a:pt x="4180573" y="355155"/>
                  </a:lnTo>
                  <a:lnTo>
                    <a:pt x="7778026" y="355155"/>
                  </a:lnTo>
                  <a:lnTo>
                    <a:pt x="7789126" y="352894"/>
                  </a:lnTo>
                  <a:lnTo>
                    <a:pt x="7798244" y="346722"/>
                  </a:lnTo>
                  <a:lnTo>
                    <a:pt x="7804417" y="337604"/>
                  </a:lnTo>
                  <a:lnTo>
                    <a:pt x="7806690" y="326491"/>
                  </a:lnTo>
                  <a:lnTo>
                    <a:pt x="7806690" y="292379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69791" y="4458830"/>
            <a:ext cx="6960234" cy="713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Column</a:t>
            </a:r>
            <a:r>
              <a:rPr dirty="0" sz="1750" spc="-9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Standardization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Applied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snake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casing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(column_name)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keep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attributes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generic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easy</a:t>
            </a:r>
            <a:r>
              <a:rPr dirty="0" sz="15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5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query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68655" y="5569623"/>
            <a:ext cx="7806690" cy="1985010"/>
            <a:chOff x="668655" y="5569623"/>
            <a:chExt cx="7806690" cy="1985010"/>
          </a:xfrm>
        </p:grpSpPr>
        <p:sp>
          <p:nvSpPr>
            <p:cNvPr id="13" name="object 13" descr=""/>
            <p:cNvSpPr/>
            <p:nvPr/>
          </p:nvSpPr>
          <p:spPr>
            <a:xfrm>
              <a:off x="668655" y="5856211"/>
              <a:ext cx="7806690" cy="1698625"/>
            </a:xfrm>
            <a:custGeom>
              <a:avLst/>
              <a:gdLst/>
              <a:ahLst/>
              <a:cxnLst/>
              <a:rect l="l" t="t" r="r" b="b"/>
              <a:pathLst>
                <a:path w="7806690" h="1698625">
                  <a:moveTo>
                    <a:pt x="7696949" y="0"/>
                  </a:moveTo>
                  <a:lnTo>
                    <a:pt x="109735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588693"/>
                  </a:lnTo>
                  <a:lnTo>
                    <a:pt x="8680" y="1631234"/>
                  </a:lnTo>
                  <a:lnTo>
                    <a:pt x="32292" y="1666132"/>
                  </a:lnTo>
                  <a:lnTo>
                    <a:pt x="67192" y="1689742"/>
                  </a:lnTo>
                  <a:lnTo>
                    <a:pt x="109735" y="1698421"/>
                  </a:lnTo>
                  <a:lnTo>
                    <a:pt x="7696949" y="1698421"/>
                  </a:lnTo>
                  <a:lnTo>
                    <a:pt x="7739497" y="1689742"/>
                  </a:lnTo>
                  <a:lnTo>
                    <a:pt x="7774398" y="1666132"/>
                  </a:lnTo>
                  <a:lnTo>
                    <a:pt x="7798010" y="1631234"/>
                  </a:lnTo>
                  <a:lnTo>
                    <a:pt x="7806690" y="1588693"/>
                  </a:lnTo>
                  <a:lnTo>
                    <a:pt x="7806690" y="109740"/>
                  </a:lnTo>
                  <a:lnTo>
                    <a:pt x="7798010" y="67192"/>
                  </a:lnTo>
                  <a:lnTo>
                    <a:pt x="7774398" y="32291"/>
                  </a:lnTo>
                  <a:lnTo>
                    <a:pt x="7739497" y="8679"/>
                  </a:lnTo>
                  <a:lnTo>
                    <a:pt x="7696949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8655" y="5569623"/>
              <a:ext cx="7806690" cy="573405"/>
            </a:xfrm>
            <a:custGeom>
              <a:avLst/>
              <a:gdLst/>
              <a:ahLst/>
              <a:cxnLst/>
              <a:rect l="l" t="t" r="r" b="b"/>
              <a:pathLst>
                <a:path w="7806690" h="573404">
                  <a:moveTo>
                    <a:pt x="7806690" y="292392"/>
                  </a:moveTo>
                  <a:lnTo>
                    <a:pt x="7804417" y="281292"/>
                  </a:lnTo>
                  <a:lnTo>
                    <a:pt x="7798244" y="272173"/>
                  </a:lnTo>
                  <a:lnTo>
                    <a:pt x="7789126" y="266001"/>
                  </a:lnTo>
                  <a:lnTo>
                    <a:pt x="7778026" y="263728"/>
                  </a:lnTo>
                  <a:lnTo>
                    <a:pt x="4188041" y="263728"/>
                  </a:lnTo>
                  <a:lnTo>
                    <a:pt x="4186136" y="240360"/>
                  </a:lnTo>
                  <a:lnTo>
                    <a:pt x="4175201" y="196418"/>
                  </a:lnTo>
                  <a:lnTo>
                    <a:pt x="4157726" y="155359"/>
                  </a:lnTo>
                  <a:lnTo>
                    <a:pt x="4134320" y="117792"/>
                  </a:lnTo>
                  <a:lnTo>
                    <a:pt x="4105579" y="84340"/>
                  </a:lnTo>
                  <a:lnTo>
                    <a:pt x="4072128" y="55600"/>
                  </a:lnTo>
                  <a:lnTo>
                    <a:pt x="4034561" y="32194"/>
                  </a:lnTo>
                  <a:lnTo>
                    <a:pt x="3993515" y="14719"/>
                  </a:lnTo>
                  <a:lnTo>
                    <a:pt x="3949560" y="3784"/>
                  </a:lnTo>
                  <a:lnTo>
                    <a:pt x="3903332" y="0"/>
                  </a:lnTo>
                  <a:lnTo>
                    <a:pt x="3857104" y="3784"/>
                  </a:lnTo>
                  <a:lnTo>
                    <a:pt x="3813162" y="14719"/>
                  </a:lnTo>
                  <a:lnTo>
                    <a:pt x="3772103" y="32194"/>
                  </a:lnTo>
                  <a:lnTo>
                    <a:pt x="3734536" y="55600"/>
                  </a:lnTo>
                  <a:lnTo>
                    <a:pt x="3701084" y="84340"/>
                  </a:lnTo>
                  <a:lnTo>
                    <a:pt x="3672344" y="117792"/>
                  </a:lnTo>
                  <a:lnTo>
                    <a:pt x="3648938" y="155359"/>
                  </a:lnTo>
                  <a:lnTo>
                    <a:pt x="3631463" y="196418"/>
                  </a:lnTo>
                  <a:lnTo>
                    <a:pt x="3620528" y="240360"/>
                  </a:lnTo>
                  <a:lnTo>
                    <a:pt x="3618611" y="263728"/>
                  </a:lnTo>
                  <a:lnTo>
                    <a:pt x="28651" y="263728"/>
                  </a:lnTo>
                  <a:lnTo>
                    <a:pt x="17538" y="266001"/>
                  </a:lnTo>
                  <a:lnTo>
                    <a:pt x="8432" y="272173"/>
                  </a:lnTo>
                  <a:lnTo>
                    <a:pt x="2260" y="281292"/>
                  </a:lnTo>
                  <a:lnTo>
                    <a:pt x="0" y="292392"/>
                  </a:lnTo>
                  <a:lnTo>
                    <a:pt x="0" y="326504"/>
                  </a:lnTo>
                  <a:lnTo>
                    <a:pt x="2260" y="337616"/>
                  </a:lnTo>
                  <a:lnTo>
                    <a:pt x="8432" y="346735"/>
                  </a:lnTo>
                  <a:lnTo>
                    <a:pt x="17538" y="352907"/>
                  </a:lnTo>
                  <a:lnTo>
                    <a:pt x="28651" y="355168"/>
                  </a:lnTo>
                  <a:lnTo>
                    <a:pt x="3626078" y="355168"/>
                  </a:lnTo>
                  <a:lnTo>
                    <a:pt x="3631463" y="376770"/>
                  </a:lnTo>
                  <a:lnTo>
                    <a:pt x="3648938" y="417830"/>
                  </a:lnTo>
                  <a:lnTo>
                    <a:pt x="3672344" y="455383"/>
                  </a:lnTo>
                  <a:lnTo>
                    <a:pt x="3701084" y="488835"/>
                  </a:lnTo>
                  <a:lnTo>
                    <a:pt x="3734536" y="517575"/>
                  </a:lnTo>
                  <a:lnTo>
                    <a:pt x="3772103" y="540981"/>
                  </a:lnTo>
                  <a:lnTo>
                    <a:pt x="3813162" y="558457"/>
                  </a:lnTo>
                  <a:lnTo>
                    <a:pt x="3857104" y="569391"/>
                  </a:lnTo>
                  <a:lnTo>
                    <a:pt x="3903332" y="573163"/>
                  </a:lnTo>
                  <a:lnTo>
                    <a:pt x="3949560" y="569391"/>
                  </a:lnTo>
                  <a:lnTo>
                    <a:pt x="3993515" y="558457"/>
                  </a:lnTo>
                  <a:lnTo>
                    <a:pt x="4034561" y="540981"/>
                  </a:lnTo>
                  <a:lnTo>
                    <a:pt x="4072128" y="517575"/>
                  </a:lnTo>
                  <a:lnTo>
                    <a:pt x="4105579" y="488835"/>
                  </a:lnTo>
                  <a:lnTo>
                    <a:pt x="4134320" y="455383"/>
                  </a:lnTo>
                  <a:lnTo>
                    <a:pt x="4157726" y="417830"/>
                  </a:lnTo>
                  <a:lnTo>
                    <a:pt x="4175201" y="376770"/>
                  </a:lnTo>
                  <a:lnTo>
                    <a:pt x="4180573" y="355168"/>
                  </a:lnTo>
                  <a:lnTo>
                    <a:pt x="7778026" y="355168"/>
                  </a:lnTo>
                  <a:lnTo>
                    <a:pt x="7789126" y="352907"/>
                  </a:lnTo>
                  <a:lnTo>
                    <a:pt x="7798244" y="346735"/>
                  </a:lnTo>
                  <a:lnTo>
                    <a:pt x="7804417" y="337616"/>
                  </a:lnTo>
                  <a:lnTo>
                    <a:pt x="7806690" y="326504"/>
                  </a:lnTo>
                  <a:lnTo>
                    <a:pt x="7806690" y="292392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69791" y="6329070"/>
            <a:ext cx="6768465" cy="1018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A3535"/>
                </a:solidFill>
                <a:latin typeface="Arial"/>
                <a:cs typeface="Arial"/>
              </a:rPr>
              <a:t>Feature</a:t>
            </a:r>
            <a:r>
              <a:rPr dirty="0" sz="1750" spc="-8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A3535"/>
                </a:solidFill>
                <a:latin typeface="Arial"/>
                <a:cs typeface="Arial"/>
              </a:rPr>
              <a:t>Engineering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919"/>
              </a:spcBef>
            </a:pP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Created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age_group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column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identify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behavior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patterns</a:t>
            </a:r>
            <a:r>
              <a:rPr dirty="0" sz="15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purchase </a:t>
            </a:r>
            <a:r>
              <a:rPr dirty="0" sz="1500">
                <a:solidFill>
                  <a:srgbClr val="3A3535"/>
                </a:solidFill>
                <a:latin typeface="Arial"/>
                <a:cs typeface="Arial"/>
              </a:rPr>
              <a:t>frequency</a:t>
            </a:r>
            <a:r>
              <a:rPr dirty="0" sz="1500" spc="-6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A3535"/>
                </a:solidFill>
                <a:latin typeface="Arial"/>
                <a:cs typeface="Arial"/>
              </a:rPr>
              <a:t>metrics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859487"/>
            <a:ext cx="44627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6835" algn="l"/>
              </a:tabLst>
            </a:pPr>
            <a:r>
              <a:rPr dirty="0" spc="-20"/>
              <a:t>Data</a:t>
            </a:r>
            <a:r>
              <a:rPr dirty="0"/>
              <a:t>	</a:t>
            </a:r>
            <a:r>
              <a:rPr dirty="0" spc="-10"/>
              <a:t>Optimization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25023" y="2215832"/>
            <a:ext cx="263525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Removing</a:t>
            </a:r>
            <a:r>
              <a:rPr dirty="0" sz="1850" spc="-2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3A3535"/>
                </a:solidFill>
                <a:latin typeface="Arial"/>
                <a:cs typeface="Arial"/>
              </a:rPr>
              <a:t>Redundancy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25023" y="2814230"/>
            <a:ext cx="298640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Identified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duplicate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columns: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67740" y="2732836"/>
            <a:ext cx="1764030" cy="381000"/>
          </a:xfrm>
          <a:prstGeom prst="rect">
            <a:avLst/>
          </a:prstGeom>
          <a:solidFill>
            <a:srgbClr val="F9A0A0"/>
          </a:solidFill>
        </p:spPr>
        <p:txBody>
          <a:bodyPr wrap="square" lIns="0" tIns="939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4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discount_applied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78616" y="2814230"/>
            <a:ext cx="41783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53778" y="2732836"/>
            <a:ext cx="1946275" cy="381000"/>
          </a:xfrm>
          <a:prstGeom prst="rect">
            <a:avLst/>
          </a:prstGeom>
          <a:solidFill>
            <a:srgbClr val="F9A0A0"/>
          </a:solidFill>
        </p:spPr>
        <p:txBody>
          <a:bodyPr wrap="square" lIns="0" tIns="939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4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promo_code_used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5023" y="3195230"/>
            <a:ext cx="7402830" cy="3249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both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contained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yes/no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tagging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identical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meaning.</a:t>
            </a:r>
            <a:endParaRPr sz="1850">
              <a:latin typeface="Arial"/>
              <a:cs typeface="Arial"/>
            </a:endParaRPr>
          </a:p>
          <a:p>
            <a:pPr marL="12700" marR="567690">
              <a:lnSpc>
                <a:spcPct val="135100"/>
              </a:lnSpc>
              <a:spcBef>
                <a:spcPts val="1725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Solution:</a:t>
            </a:r>
            <a:r>
              <a:rPr dirty="0" sz="1850" spc="-2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Removed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redundant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column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to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streamline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analysis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and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improve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database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efficiency.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Database</a:t>
            </a:r>
            <a:r>
              <a:rPr dirty="0" sz="1850" spc="-30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3A3535"/>
                </a:solidFill>
                <a:latin typeface="Arial"/>
                <a:cs typeface="Arial"/>
              </a:rPr>
              <a:t>Connection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171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Established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PostgreSQL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connection,</a:t>
            </a:r>
            <a:r>
              <a:rPr dirty="0" sz="185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creating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3A3535"/>
                </a:solidFill>
                <a:latin typeface="Arial"/>
                <a:cs typeface="Arial"/>
              </a:rPr>
              <a:t>customer_behaviour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database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850" spc="-25" b="1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table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containing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all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cleaned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attributes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for</a:t>
            </a:r>
            <a:r>
              <a:rPr dirty="0" sz="18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SQL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analysis.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605" y="2188248"/>
            <a:ext cx="4916093" cy="49160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043" y="773713"/>
            <a:ext cx="3213100" cy="520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/>
              <a:t>Key</a:t>
            </a:r>
            <a:r>
              <a:rPr dirty="0" sz="3250" spc="-30"/>
              <a:t> </a:t>
            </a:r>
            <a:r>
              <a:rPr dirty="0" sz="3250"/>
              <a:t>SQL</a:t>
            </a:r>
            <a:r>
              <a:rPr dirty="0" sz="3250" spc="-25"/>
              <a:t> </a:t>
            </a:r>
            <a:r>
              <a:rPr dirty="0" sz="3250" spc="-10"/>
              <a:t>Insights</a:t>
            </a:r>
            <a:endParaRPr sz="3250"/>
          </a:p>
        </p:txBody>
      </p:sp>
      <p:sp>
        <p:nvSpPr>
          <p:cNvPr id="4" name="object 4" descr=""/>
          <p:cNvSpPr txBox="1"/>
          <p:nvPr/>
        </p:nvSpPr>
        <p:spPr>
          <a:xfrm>
            <a:off x="609043" y="1631137"/>
            <a:ext cx="13072744" cy="58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8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Leveraging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comprehensive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approach,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was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instrumental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in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the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initial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data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preparation,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cleaning,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exploratory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analysis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stages.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Subsequently,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SQL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was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utilized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to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query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the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refined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database,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extracting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these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specific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insights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into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behavior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sales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trends.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21743" y="2415654"/>
            <a:ext cx="6604634" cy="1563370"/>
            <a:chOff x="621743" y="2415654"/>
            <a:chExt cx="6604634" cy="1563370"/>
          </a:xfrm>
        </p:grpSpPr>
        <p:sp>
          <p:nvSpPr>
            <p:cNvPr id="6" name="object 6" descr=""/>
            <p:cNvSpPr/>
            <p:nvPr/>
          </p:nvSpPr>
          <p:spPr>
            <a:xfrm>
              <a:off x="621743" y="2682125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1741" y="2415654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56"/>
                  </a:moveTo>
                  <a:lnTo>
                    <a:pt x="6602527" y="259930"/>
                  </a:lnTo>
                  <a:lnTo>
                    <a:pt x="6596786" y="251460"/>
                  </a:lnTo>
                  <a:lnTo>
                    <a:pt x="6588315" y="245719"/>
                  </a:lnTo>
                  <a:lnTo>
                    <a:pt x="6577990" y="243611"/>
                  </a:lnTo>
                  <a:lnTo>
                    <a:pt x="3566693" y="243611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611"/>
                  </a:lnTo>
                  <a:lnTo>
                    <a:pt x="26644" y="243611"/>
                  </a:lnTo>
                  <a:lnTo>
                    <a:pt x="16319" y="245719"/>
                  </a:lnTo>
                  <a:lnTo>
                    <a:pt x="7835" y="251460"/>
                  </a:lnTo>
                  <a:lnTo>
                    <a:pt x="2108" y="259930"/>
                  </a:lnTo>
                  <a:lnTo>
                    <a:pt x="0" y="270256"/>
                  </a:lnTo>
                  <a:lnTo>
                    <a:pt x="0" y="308406"/>
                  </a:lnTo>
                  <a:lnTo>
                    <a:pt x="2108" y="318744"/>
                  </a:lnTo>
                  <a:lnTo>
                    <a:pt x="7835" y="327215"/>
                  </a:lnTo>
                  <a:lnTo>
                    <a:pt x="16319" y="332955"/>
                  </a:lnTo>
                  <a:lnTo>
                    <a:pt x="26644" y="335051"/>
                  </a:lnTo>
                  <a:lnTo>
                    <a:pt x="3045980" y="335051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51"/>
                  </a:lnTo>
                  <a:lnTo>
                    <a:pt x="6577990" y="335051"/>
                  </a:lnTo>
                  <a:lnTo>
                    <a:pt x="6588315" y="332955"/>
                  </a:lnTo>
                  <a:lnTo>
                    <a:pt x="6596786" y="327215"/>
                  </a:lnTo>
                  <a:lnTo>
                    <a:pt x="6602527" y="318744"/>
                  </a:lnTo>
                  <a:lnTo>
                    <a:pt x="6604635" y="308406"/>
                  </a:lnTo>
                  <a:lnTo>
                    <a:pt x="6604635" y="270256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804805" y="2616847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9546" y="3125736"/>
            <a:ext cx="184403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6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by</a:t>
            </a:r>
            <a:r>
              <a:rPr dirty="0" sz="16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Gender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09546" y="3551211"/>
            <a:ext cx="456946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Analyzed</a:t>
            </a:r>
            <a:r>
              <a:rPr dirty="0" sz="13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total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distribution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across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gender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segments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404024" y="2415654"/>
            <a:ext cx="6604634" cy="1563370"/>
            <a:chOff x="7404024" y="2415654"/>
            <a:chExt cx="6604634" cy="1563370"/>
          </a:xfrm>
        </p:grpSpPr>
        <p:sp>
          <p:nvSpPr>
            <p:cNvPr id="12" name="object 12" descr=""/>
            <p:cNvSpPr/>
            <p:nvPr/>
          </p:nvSpPr>
          <p:spPr>
            <a:xfrm>
              <a:off x="7404024" y="2682125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404024" y="2415654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56"/>
                  </a:moveTo>
                  <a:lnTo>
                    <a:pt x="6602527" y="259930"/>
                  </a:lnTo>
                  <a:lnTo>
                    <a:pt x="6596786" y="251460"/>
                  </a:lnTo>
                  <a:lnTo>
                    <a:pt x="6588315" y="245719"/>
                  </a:lnTo>
                  <a:lnTo>
                    <a:pt x="6577990" y="243611"/>
                  </a:lnTo>
                  <a:lnTo>
                    <a:pt x="3566693" y="243611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611"/>
                  </a:lnTo>
                  <a:lnTo>
                    <a:pt x="26644" y="243611"/>
                  </a:lnTo>
                  <a:lnTo>
                    <a:pt x="16306" y="245719"/>
                  </a:lnTo>
                  <a:lnTo>
                    <a:pt x="7835" y="251460"/>
                  </a:lnTo>
                  <a:lnTo>
                    <a:pt x="2095" y="259930"/>
                  </a:lnTo>
                  <a:lnTo>
                    <a:pt x="0" y="270256"/>
                  </a:lnTo>
                  <a:lnTo>
                    <a:pt x="0" y="308406"/>
                  </a:lnTo>
                  <a:lnTo>
                    <a:pt x="2095" y="318744"/>
                  </a:lnTo>
                  <a:lnTo>
                    <a:pt x="7835" y="327215"/>
                  </a:lnTo>
                  <a:lnTo>
                    <a:pt x="16306" y="332955"/>
                  </a:lnTo>
                  <a:lnTo>
                    <a:pt x="26644" y="335051"/>
                  </a:lnTo>
                  <a:lnTo>
                    <a:pt x="3045980" y="335051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51"/>
                  </a:lnTo>
                  <a:lnTo>
                    <a:pt x="6577990" y="335051"/>
                  </a:lnTo>
                  <a:lnTo>
                    <a:pt x="6588315" y="332955"/>
                  </a:lnTo>
                  <a:lnTo>
                    <a:pt x="6596786" y="327215"/>
                  </a:lnTo>
                  <a:lnTo>
                    <a:pt x="6602527" y="318744"/>
                  </a:lnTo>
                  <a:lnTo>
                    <a:pt x="6604635" y="308406"/>
                  </a:lnTo>
                  <a:lnTo>
                    <a:pt x="6604635" y="270256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0587075" y="2616847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591818" y="3125736"/>
            <a:ext cx="23171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Top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5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Products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by</a:t>
            </a:r>
            <a:r>
              <a:rPr dirty="0" sz="160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Rating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91818" y="3551211"/>
            <a:ext cx="480568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Identified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highest-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rated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products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 ratings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21743" y="4156240"/>
            <a:ext cx="6604634" cy="1563370"/>
            <a:chOff x="621743" y="4156240"/>
            <a:chExt cx="6604634" cy="1563370"/>
          </a:xfrm>
        </p:grpSpPr>
        <p:sp>
          <p:nvSpPr>
            <p:cNvPr id="18" name="object 18" descr=""/>
            <p:cNvSpPr/>
            <p:nvPr/>
          </p:nvSpPr>
          <p:spPr>
            <a:xfrm>
              <a:off x="621743" y="4422698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1741" y="4156239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43"/>
                  </a:moveTo>
                  <a:lnTo>
                    <a:pt x="6602527" y="259918"/>
                  </a:lnTo>
                  <a:lnTo>
                    <a:pt x="6596786" y="251447"/>
                  </a:lnTo>
                  <a:lnTo>
                    <a:pt x="6588315" y="245706"/>
                  </a:lnTo>
                  <a:lnTo>
                    <a:pt x="6577990" y="243598"/>
                  </a:lnTo>
                  <a:lnTo>
                    <a:pt x="3566693" y="243598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598"/>
                  </a:lnTo>
                  <a:lnTo>
                    <a:pt x="26644" y="243598"/>
                  </a:lnTo>
                  <a:lnTo>
                    <a:pt x="16319" y="245706"/>
                  </a:lnTo>
                  <a:lnTo>
                    <a:pt x="7835" y="251447"/>
                  </a:lnTo>
                  <a:lnTo>
                    <a:pt x="2108" y="259918"/>
                  </a:lnTo>
                  <a:lnTo>
                    <a:pt x="0" y="270243"/>
                  </a:lnTo>
                  <a:lnTo>
                    <a:pt x="0" y="308394"/>
                  </a:lnTo>
                  <a:lnTo>
                    <a:pt x="2108" y="318731"/>
                  </a:lnTo>
                  <a:lnTo>
                    <a:pt x="7835" y="327202"/>
                  </a:lnTo>
                  <a:lnTo>
                    <a:pt x="16319" y="332943"/>
                  </a:lnTo>
                  <a:lnTo>
                    <a:pt x="26644" y="335038"/>
                  </a:lnTo>
                  <a:lnTo>
                    <a:pt x="3045980" y="335038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38"/>
                  </a:lnTo>
                  <a:lnTo>
                    <a:pt x="6577990" y="335038"/>
                  </a:lnTo>
                  <a:lnTo>
                    <a:pt x="6588315" y="332943"/>
                  </a:lnTo>
                  <a:lnTo>
                    <a:pt x="6596786" y="327202"/>
                  </a:lnTo>
                  <a:lnTo>
                    <a:pt x="6602527" y="318731"/>
                  </a:lnTo>
                  <a:lnTo>
                    <a:pt x="6604635" y="308394"/>
                  </a:lnTo>
                  <a:lnTo>
                    <a:pt x="6604635" y="270243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804805" y="4357420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9546" y="4866322"/>
            <a:ext cx="24758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Type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Comparison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09546" y="5291797"/>
            <a:ext cx="602805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Compared</a:t>
            </a:r>
            <a:r>
              <a:rPr dirty="0" sz="13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amounts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between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standard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express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shipping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404024" y="4156240"/>
            <a:ext cx="6604634" cy="1563370"/>
            <a:chOff x="7404024" y="4156240"/>
            <a:chExt cx="6604634" cy="1563370"/>
          </a:xfrm>
        </p:grpSpPr>
        <p:sp>
          <p:nvSpPr>
            <p:cNvPr id="24" name="object 24" descr=""/>
            <p:cNvSpPr/>
            <p:nvPr/>
          </p:nvSpPr>
          <p:spPr>
            <a:xfrm>
              <a:off x="7404024" y="4422698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04024" y="4156239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43"/>
                  </a:moveTo>
                  <a:lnTo>
                    <a:pt x="6602527" y="259918"/>
                  </a:lnTo>
                  <a:lnTo>
                    <a:pt x="6596786" y="251447"/>
                  </a:lnTo>
                  <a:lnTo>
                    <a:pt x="6588315" y="245706"/>
                  </a:lnTo>
                  <a:lnTo>
                    <a:pt x="6577990" y="243598"/>
                  </a:lnTo>
                  <a:lnTo>
                    <a:pt x="3566693" y="243598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598"/>
                  </a:lnTo>
                  <a:lnTo>
                    <a:pt x="26644" y="243598"/>
                  </a:lnTo>
                  <a:lnTo>
                    <a:pt x="16306" y="245706"/>
                  </a:lnTo>
                  <a:lnTo>
                    <a:pt x="7835" y="251447"/>
                  </a:lnTo>
                  <a:lnTo>
                    <a:pt x="2095" y="259918"/>
                  </a:lnTo>
                  <a:lnTo>
                    <a:pt x="0" y="270243"/>
                  </a:lnTo>
                  <a:lnTo>
                    <a:pt x="0" y="308394"/>
                  </a:lnTo>
                  <a:lnTo>
                    <a:pt x="2095" y="318731"/>
                  </a:lnTo>
                  <a:lnTo>
                    <a:pt x="7835" y="327202"/>
                  </a:lnTo>
                  <a:lnTo>
                    <a:pt x="16306" y="332943"/>
                  </a:lnTo>
                  <a:lnTo>
                    <a:pt x="26644" y="335038"/>
                  </a:lnTo>
                  <a:lnTo>
                    <a:pt x="3045980" y="335038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38"/>
                  </a:lnTo>
                  <a:lnTo>
                    <a:pt x="6577990" y="335038"/>
                  </a:lnTo>
                  <a:lnTo>
                    <a:pt x="6588315" y="332943"/>
                  </a:lnTo>
                  <a:lnTo>
                    <a:pt x="6596786" y="327202"/>
                  </a:lnTo>
                  <a:lnTo>
                    <a:pt x="6602527" y="318731"/>
                  </a:lnTo>
                  <a:lnTo>
                    <a:pt x="6604635" y="308394"/>
                  </a:lnTo>
                  <a:lnTo>
                    <a:pt x="6604635" y="270243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0587075" y="4357420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591818" y="4866322"/>
            <a:ext cx="28917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Discount-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Dependent</a:t>
            </a:r>
            <a:r>
              <a:rPr dirty="0" sz="1600" spc="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Purchases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591818" y="5291797"/>
            <a:ext cx="540639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Found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top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5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products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highest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percentage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of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discounted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purchases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21743" y="5896813"/>
            <a:ext cx="6604634" cy="1563370"/>
            <a:chOff x="621743" y="5896813"/>
            <a:chExt cx="6604634" cy="1563370"/>
          </a:xfrm>
        </p:grpSpPr>
        <p:sp>
          <p:nvSpPr>
            <p:cNvPr id="30" name="object 30" descr=""/>
            <p:cNvSpPr/>
            <p:nvPr/>
          </p:nvSpPr>
          <p:spPr>
            <a:xfrm>
              <a:off x="621743" y="6163272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1741" y="5896813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43"/>
                  </a:moveTo>
                  <a:lnTo>
                    <a:pt x="6602527" y="259918"/>
                  </a:lnTo>
                  <a:lnTo>
                    <a:pt x="6596786" y="251447"/>
                  </a:lnTo>
                  <a:lnTo>
                    <a:pt x="6588315" y="245706"/>
                  </a:lnTo>
                  <a:lnTo>
                    <a:pt x="6577990" y="243598"/>
                  </a:lnTo>
                  <a:lnTo>
                    <a:pt x="3566693" y="243598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598"/>
                  </a:lnTo>
                  <a:lnTo>
                    <a:pt x="26644" y="243598"/>
                  </a:lnTo>
                  <a:lnTo>
                    <a:pt x="16319" y="245706"/>
                  </a:lnTo>
                  <a:lnTo>
                    <a:pt x="7835" y="251447"/>
                  </a:lnTo>
                  <a:lnTo>
                    <a:pt x="2108" y="259918"/>
                  </a:lnTo>
                  <a:lnTo>
                    <a:pt x="0" y="270243"/>
                  </a:lnTo>
                  <a:lnTo>
                    <a:pt x="0" y="308394"/>
                  </a:lnTo>
                  <a:lnTo>
                    <a:pt x="2108" y="318731"/>
                  </a:lnTo>
                  <a:lnTo>
                    <a:pt x="7835" y="327202"/>
                  </a:lnTo>
                  <a:lnTo>
                    <a:pt x="16319" y="332943"/>
                  </a:lnTo>
                  <a:lnTo>
                    <a:pt x="26644" y="335038"/>
                  </a:lnTo>
                  <a:lnTo>
                    <a:pt x="3045980" y="335038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38"/>
                  </a:lnTo>
                  <a:lnTo>
                    <a:pt x="6577990" y="335038"/>
                  </a:lnTo>
                  <a:lnTo>
                    <a:pt x="6588315" y="332943"/>
                  </a:lnTo>
                  <a:lnTo>
                    <a:pt x="6596786" y="327202"/>
                  </a:lnTo>
                  <a:lnTo>
                    <a:pt x="6602527" y="318731"/>
                  </a:lnTo>
                  <a:lnTo>
                    <a:pt x="6604635" y="308394"/>
                  </a:lnTo>
                  <a:lnTo>
                    <a:pt x="6604635" y="270243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3804805" y="6097993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09546" y="6606895"/>
            <a:ext cx="29273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Subscribers</a:t>
            </a:r>
            <a:r>
              <a:rPr dirty="0" sz="1600" spc="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vs</a:t>
            </a:r>
            <a:r>
              <a:rPr dirty="0" sz="1600" spc="1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Non-Subscribers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09546" y="7032370"/>
            <a:ext cx="52851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Compared</a:t>
            </a:r>
            <a:r>
              <a:rPr dirty="0" sz="135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average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spend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and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total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3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between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types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404024" y="5896813"/>
            <a:ext cx="6604634" cy="1563370"/>
            <a:chOff x="7404024" y="5896813"/>
            <a:chExt cx="6604634" cy="1563370"/>
          </a:xfrm>
        </p:grpSpPr>
        <p:sp>
          <p:nvSpPr>
            <p:cNvPr id="36" name="object 36" descr=""/>
            <p:cNvSpPr/>
            <p:nvPr/>
          </p:nvSpPr>
          <p:spPr>
            <a:xfrm>
              <a:off x="7404024" y="6163272"/>
              <a:ext cx="6604634" cy="1296670"/>
            </a:xfrm>
            <a:custGeom>
              <a:avLst/>
              <a:gdLst/>
              <a:ahLst/>
              <a:cxnLst/>
              <a:rect l="l" t="t" r="r" b="b"/>
              <a:pathLst>
                <a:path w="6604634" h="1296670">
                  <a:moveTo>
                    <a:pt x="6494907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186738"/>
                  </a:lnTo>
                  <a:lnTo>
                    <a:pt x="8680" y="1229279"/>
                  </a:lnTo>
                  <a:lnTo>
                    <a:pt x="32292" y="1264177"/>
                  </a:lnTo>
                  <a:lnTo>
                    <a:pt x="67191" y="1287787"/>
                  </a:lnTo>
                  <a:lnTo>
                    <a:pt x="109733" y="1296466"/>
                  </a:lnTo>
                  <a:lnTo>
                    <a:pt x="6494907" y="1296466"/>
                  </a:lnTo>
                  <a:lnTo>
                    <a:pt x="6537448" y="1287787"/>
                  </a:lnTo>
                  <a:lnTo>
                    <a:pt x="6572345" y="1264177"/>
                  </a:lnTo>
                  <a:lnTo>
                    <a:pt x="6595955" y="1229279"/>
                  </a:lnTo>
                  <a:lnTo>
                    <a:pt x="6604634" y="1186738"/>
                  </a:lnTo>
                  <a:lnTo>
                    <a:pt x="6604634" y="109727"/>
                  </a:lnTo>
                  <a:lnTo>
                    <a:pt x="6595955" y="67186"/>
                  </a:lnTo>
                  <a:lnTo>
                    <a:pt x="6572345" y="32289"/>
                  </a:lnTo>
                  <a:lnTo>
                    <a:pt x="6537448" y="867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404024" y="5896813"/>
              <a:ext cx="6604634" cy="533400"/>
            </a:xfrm>
            <a:custGeom>
              <a:avLst/>
              <a:gdLst/>
              <a:ahLst/>
              <a:cxnLst/>
              <a:rect l="l" t="t" r="r" b="b"/>
              <a:pathLst>
                <a:path w="6604634" h="533400">
                  <a:moveTo>
                    <a:pt x="6604635" y="270243"/>
                  </a:moveTo>
                  <a:lnTo>
                    <a:pt x="6602527" y="259918"/>
                  </a:lnTo>
                  <a:lnTo>
                    <a:pt x="6596786" y="251447"/>
                  </a:lnTo>
                  <a:lnTo>
                    <a:pt x="6588315" y="245706"/>
                  </a:lnTo>
                  <a:lnTo>
                    <a:pt x="6577990" y="243598"/>
                  </a:lnTo>
                  <a:lnTo>
                    <a:pt x="3566693" y="243598"/>
                  </a:lnTo>
                  <a:lnTo>
                    <a:pt x="3564445" y="218833"/>
                  </a:lnTo>
                  <a:lnTo>
                    <a:pt x="3551986" y="173888"/>
                  </a:lnTo>
                  <a:lnTo>
                    <a:pt x="3532174" y="132410"/>
                  </a:lnTo>
                  <a:lnTo>
                    <a:pt x="3505784" y="95199"/>
                  </a:lnTo>
                  <a:lnTo>
                    <a:pt x="3473589" y="62992"/>
                  </a:lnTo>
                  <a:lnTo>
                    <a:pt x="3436366" y="36601"/>
                  </a:lnTo>
                  <a:lnTo>
                    <a:pt x="3394887" y="16789"/>
                  </a:lnTo>
                  <a:lnTo>
                    <a:pt x="3349955" y="4330"/>
                  </a:lnTo>
                  <a:lnTo>
                    <a:pt x="3302317" y="0"/>
                  </a:lnTo>
                  <a:lnTo>
                    <a:pt x="3254679" y="4330"/>
                  </a:lnTo>
                  <a:lnTo>
                    <a:pt x="3209734" y="16789"/>
                  </a:lnTo>
                  <a:lnTo>
                    <a:pt x="3168269" y="36601"/>
                  </a:lnTo>
                  <a:lnTo>
                    <a:pt x="3131045" y="62992"/>
                  </a:lnTo>
                  <a:lnTo>
                    <a:pt x="3098850" y="95199"/>
                  </a:lnTo>
                  <a:lnTo>
                    <a:pt x="3072447" y="132410"/>
                  </a:lnTo>
                  <a:lnTo>
                    <a:pt x="3052635" y="173888"/>
                  </a:lnTo>
                  <a:lnTo>
                    <a:pt x="3040176" y="218833"/>
                  </a:lnTo>
                  <a:lnTo>
                    <a:pt x="3037929" y="243598"/>
                  </a:lnTo>
                  <a:lnTo>
                    <a:pt x="26644" y="243598"/>
                  </a:lnTo>
                  <a:lnTo>
                    <a:pt x="16306" y="245706"/>
                  </a:lnTo>
                  <a:lnTo>
                    <a:pt x="7835" y="251447"/>
                  </a:lnTo>
                  <a:lnTo>
                    <a:pt x="2095" y="259918"/>
                  </a:lnTo>
                  <a:lnTo>
                    <a:pt x="0" y="270243"/>
                  </a:lnTo>
                  <a:lnTo>
                    <a:pt x="0" y="308394"/>
                  </a:lnTo>
                  <a:lnTo>
                    <a:pt x="2095" y="318731"/>
                  </a:lnTo>
                  <a:lnTo>
                    <a:pt x="7835" y="327202"/>
                  </a:lnTo>
                  <a:lnTo>
                    <a:pt x="16306" y="332943"/>
                  </a:lnTo>
                  <a:lnTo>
                    <a:pt x="26644" y="335038"/>
                  </a:lnTo>
                  <a:lnTo>
                    <a:pt x="3045980" y="335038"/>
                  </a:lnTo>
                  <a:lnTo>
                    <a:pt x="3052635" y="359041"/>
                  </a:lnTo>
                  <a:lnTo>
                    <a:pt x="3072447" y="400519"/>
                  </a:lnTo>
                  <a:lnTo>
                    <a:pt x="3098850" y="437730"/>
                  </a:lnTo>
                  <a:lnTo>
                    <a:pt x="3131045" y="469938"/>
                  </a:lnTo>
                  <a:lnTo>
                    <a:pt x="3168269" y="496328"/>
                  </a:lnTo>
                  <a:lnTo>
                    <a:pt x="3209734" y="516140"/>
                  </a:lnTo>
                  <a:lnTo>
                    <a:pt x="3254679" y="528599"/>
                  </a:lnTo>
                  <a:lnTo>
                    <a:pt x="3302317" y="532917"/>
                  </a:lnTo>
                  <a:lnTo>
                    <a:pt x="3349955" y="528599"/>
                  </a:lnTo>
                  <a:lnTo>
                    <a:pt x="3394887" y="516140"/>
                  </a:lnTo>
                  <a:lnTo>
                    <a:pt x="3436366" y="496328"/>
                  </a:lnTo>
                  <a:lnTo>
                    <a:pt x="3473589" y="469938"/>
                  </a:lnTo>
                  <a:lnTo>
                    <a:pt x="3505784" y="437730"/>
                  </a:lnTo>
                  <a:lnTo>
                    <a:pt x="3532174" y="400519"/>
                  </a:lnTo>
                  <a:lnTo>
                    <a:pt x="3551986" y="359041"/>
                  </a:lnTo>
                  <a:lnTo>
                    <a:pt x="3558629" y="335038"/>
                  </a:lnTo>
                  <a:lnTo>
                    <a:pt x="6577990" y="335038"/>
                  </a:lnTo>
                  <a:lnTo>
                    <a:pt x="6588315" y="332943"/>
                  </a:lnTo>
                  <a:lnTo>
                    <a:pt x="6596786" y="327202"/>
                  </a:lnTo>
                  <a:lnTo>
                    <a:pt x="6602527" y="318731"/>
                  </a:lnTo>
                  <a:lnTo>
                    <a:pt x="6604635" y="308394"/>
                  </a:lnTo>
                  <a:lnTo>
                    <a:pt x="6604635" y="270243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0587075" y="6097993"/>
            <a:ext cx="14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latin typeface="Arial"/>
                <a:cs typeface="Arial"/>
              </a:rPr>
              <a:t>6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591818" y="6606895"/>
            <a:ext cx="22155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Customer</a:t>
            </a:r>
            <a:r>
              <a:rPr dirty="0" sz="16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Segmentation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591818" y="7032370"/>
            <a:ext cx="610298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Categorized</a:t>
            </a:r>
            <a:r>
              <a:rPr dirty="0" sz="135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as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new,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returning,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or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loyal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based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on</a:t>
            </a:r>
            <a:r>
              <a:rPr dirty="0" sz="135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A3535"/>
                </a:solidFill>
                <a:latin typeface="Arial"/>
                <a:cs typeface="Arial"/>
              </a:rPr>
              <a:t>purchase</a:t>
            </a:r>
            <a:r>
              <a:rPr dirty="0" sz="1350" spc="-1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A3535"/>
                </a:solidFill>
                <a:latin typeface="Arial"/>
                <a:cs typeface="Arial"/>
              </a:rPr>
              <a:t>frequency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1896529"/>
            <a:ext cx="67906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364229" algn="l"/>
              </a:tabLst>
            </a:pPr>
            <a:r>
              <a:rPr dirty="0" spc="-25"/>
              <a:t>SQL</a:t>
            </a:r>
            <a:r>
              <a:rPr dirty="0"/>
              <a:t>	</a:t>
            </a:r>
            <a:r>
              <a:rPr dirty="0" spc="-10"/>
              <a:t>Insights</a:t>
            </a:r>
            <a:r>
              <a:rPr dirty="0"/>
              <a:t>	</a:t>
            </a:r>
            <a:r>
              <a:rPr dirty="0" spc="-10"/>
              <a:t>Visualizations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25023" y="3190760"/>
            <a:ext cx="25260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Revenue</a:t>
            </a:r>
            <a:r>
              <a:rPr dirty="0" sz="2200" spc="-7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by</a:t>
            </a:r>
            <a:r>
              <a:rPr dirty="0" sz="2200" spc="-7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Gender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37723" y="3816553"/>
            <a:ext cx="3884295" cy="2174875"/>
            <a:chOff x="837723" y="3816553"/>
            <a:chExt cx="3884295" cy="21748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723" y="3816553"/>
              <a:ext cx="3883825" cy="1905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229" y="5752033"/>
              <a:ext cx="239316" cy="23931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177808" y="5696039"/>
            <a:ext cx="53467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Male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5836" y="5752033"/>
            <a:ext cx="239316" cy="23931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143415" y="5696039"/>
            <a:ext cx="80899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Female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0345" y="3190760"/>
            <a:ext cx="33953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Shipping</a:t>
            </a:r>
            <a:r>
              <a:rPr dirty="0" sz="2200" spc="-8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Type</a:t>
            </a:r>
            <a:r>
              <a:rPr dirty="0" sz="2200" spc="-8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Comparison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313045" y="3816553"/>
            <a:ext cx="3884295" cy="1696085"/>
            <a:chOff x="5313045" y="3816553"/>
            <a:chExt cx="3884295" cy="169608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045" y="3816553"/>
              <a:ext cx="3883825" cy="14567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3045" y="5273281"/>
              <a:ext cx="239316" cy="23931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600623" y="5217286"/>
            <a:ext cx="979169" cy="542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7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Standard Shipping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31150" y="5273281"/>
            <a:ext cx="239316" cy="23931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618730" y="5217286"/>
            <a:ext cx="939800" cy="542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7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Express Shipping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775672" y="3190760"/>
            <a:ext cx="283464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Subscriber</a:t>
            </a:r>
            <a:r>
              <a:rPr dirty="0" sz="2200" spc="-9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Distribution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788372" y="3816553"/>
            <a:ext cx="4019550" cy="2011680"/>
            <a:chOff x="9788372" y="3816553"/>
            <a:chExt cx="4019550" cy="2011680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8372" y="3816553"/>
              <a:ext cx="4019308" cy="174141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7944" y="5588431"/>
              <a:ext cx="239316" cy="23931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0465511" y="5532437"/>
            <a:ext cx="126619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Subscribers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74220" y="5588431"/>
            <a:ext cx="239316" cy="23931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2161799" y="5532437"/>
            <a:ext cx="1266190" cy="542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70"/>
              </a:spcBef>
            </a:pPr>
            <a:r>
              <a:rPr dirty="0" sz="1850" spc="-20">
                <a:solidFill>
                  <a:srgbClr val="3A3535"/>
                </a:solidFill>
                <a:latin typeface="Arial"/>
                <a:cs typeface="Arial"/>
              </a:rPr>
              <a:t>Non-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Subscribers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008" y="569028"/>
            <a:ext cx="606107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2350" algn="l"/>
                <a:tab pos="4223385" algn="l"/>
              </a:tabLst>
            </a:pPr>
            <a:r>
              <a:rPr dirty="0" sz="3800" spc="-10"/>
              <a:t>Advanced</a:t>
            </a:r>
            <a:r>
              <a:rPr dirty="0" sz="3800"/>
              <a:t>	</a:t>
            </a:r>
            <a:r>
              <a:rPr dirty="0" sz="3800" spc="-10"/>
              <a:t>Analysis</a:t>
            </a:r>
            <a:r>
              <a:rPr dirty="0" sz="3800"/>
              <a:t>	</a:t>
            </a:r>
            <a:r>
              <a:rPr dirty="0" sz="3800" spc="-10"/>
              <a:t>Findings</a:t>
            </a:r>
            <a:endParaRPr sz="3800"/>
          </a:p>
        </p:txBody>
      </p:sp>
      <p:grpSp>
        <p:nvGrpSpPr>
          <p:cNvPr id="4" name="object 4" descr=""/>
          <p:cNvGrpSpPr/>
          <p:nvPr/>
        </p:nvGrpSpPr>
        <p:grpSpPr>
          <a:xfrm>
            <a:off x="722708" y="1484833"/>
            <a:ext cx="7698740" cy="2143760"/>
            <a:chOff x="722708" y="1484833"/>
            <a:chExt cx="7698740" cy="2143760"/>
          </a:xfrm>
        </p:grpSpPr>
        <p:sp>
          <p:nvSpPr>
            <p:cNvPr id="5" name="object 5" descr=""/>
            <p:cNvSpPr/>
            <p:nvPr/>
          </p:nvSpPr>
          <p:spPr>
            <a:xfrm>
              <a:off x="722708" y="1794510"/>
              <a:ext cx="7698740" cy="1833880"/>
            </a:xfrm>
            <a:custGeom>
              <a:avLst/>
              <a:gdLst/>
              <a:ahLst/>
              <a:cxnLst/>
              <a:rect l="l" t="t" r="r" b="b"/>
              <a:pathLst>
                <a:path w="7698740" h="1833879">
                  <a:moveTo>
                    <a:pt x="7588859" y="0"/>
                  </a:moveTo>
                  <a:lnTo>
                    <a:pt x="109727" y="0"/>
                  </a:lnTo>
                  <a:lnTo>
                    <a:pt x="67187" y="8679"/>
                  </a:lnTo>
                  <a:lnTo>
                    <a:pt x="32290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723948"/>
                  </a:lnTo>
                  <a:lnTo>
                    <a:pt x="8680" y="1766489"/>
                  </a:lnTo>
                  <a:lnTo>
                    <a:pt x="32290" y="1801387"/>
                  </a:lnTo>
                  <a:lnTo>
                    <a:pt x="67187" y="1824997"/>
                  </a:lnTo>
                  <a:lnTo>
                    <a:pt x="109727" y="1833676"/>
                  </a:lnTo>
                  <a:lnTo>
                    <a:pt x="7588859" y="1833676"/>
                  </a:lnTo>
                  <a:lnTo>
                    <a:pt x="7631395" y="1824997"/>
                  </a:lnTo>
                  <a:lnTo>
                    <a:pt x="7666293" y="1801387"/>
                  </a:lnTo>
                  <a:lnTo>
                    <a:pt x="7689906" y="1766489"/>
                  </a:lnTo>
                  <a:lnTo>
                    <a:pt x="7698587" y="1723948"/>
                  </a:lnTo>
                  <a:lnTo>
                    <a:pt x="7698587" y="109727"/>
                  </a:lnTo>
                  <a:lnTo>
                    <a:pt x="7689906" y="67186"/>
                  </a:lnTo>
                  <a:lnTo>
                    <a:pt x="7666293" y="32289"/>
                  </a:lnTo>
                  <a:lnTo>
                    <a:pt x="7631395" y="8679"/>
                  </a:lnTo>
                  <a:lnTo>
                    <a:pt x="7588859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2706" y="1484832"/>
              <a:ext cx="7698740" cy="619760"/>
            </a:xfrm>
            <a:custGeom>
              <a:avLst/>
              <a:gdLst/>
              <a:ahLst/>
              <a:cxnLst/>
              <a:rect l="l" t="t" r="r" b="b"/>
              <a:pathLst>
                <a:path w="7698740" h="619760">
                  <a:moveTo>
                    <a:pt x="7698587" y="317792"/>
                  </a:moveTo>
                  <a:lnTo>
                    <a:pt x="7696136" y="305790"/>
                  </a:lnTo>
                  <a:lnTo>
                    <a:pt x="7689456" y="295935"/>
                  </a:lnTo>
                  <a:lnTo>
                    <a:pt x="7679601" y="289267"/>
                  </a:lnTo>
                  <a:lnTo>
                    <a:pt x="7667599" y="286816"/>
                  </a:lnTo>
                  <a:lnTo>
                    <a:pt x="4157319" y="286816"/>
                  </a:lnTo>
                  <a:lnTo>
                    <a:pt x="4155643" y="264236"/>
                  </a:lnTo>
                  <a:lnTo>
                    <a:pt x="4145826" y="220713"/>
                  </a:lnTo>
                  <a:lnTo>
                    <a:pt x="4130052" y="179666"/>
                  </a:lnTo>
                  <a:lnTo>
                    <a:pt x="4108843" y="141592"/>
                  </a:lnTo>
                  <a:lnTo>
                    <a:pt x="4082669" y="106997"/>
                  </a:lnTo>
                  <a:lnTo>
                    <a:pt x="4052036" y="76365"/>
                  </a:lnTo>
                  <a:lnTo>
                    <a:pt x="4017441" y="50203"/>
                  </a:lnTo>
                  <a:lnTo>
                    <a:pt x="3979367" y="28981"/>
                  </a:lnTo>
                  <a:lnTo>
                    <a:pt x="3938320" y="13208"/>
                  </a:lnTo>
                  <a:lnTo>
                    <a:pt x="3894798" y="3390"/>
                  </a:lnTo>
                  <a:lnTo>
                    <a:pt x="3849293" y="0"/>
                  </a:lnTo>
                  <a:lnTo>
                    <a:pt x="3803777" y="3390"/>
                  </a:lnTo>
                  <a:lnTo>
                    <a:pt x="3760254" y="13208"/>
                  </a:lnTo>
                  <a:lnTo>
                    <a:pt x="3719207" y="28981"/>
                  </a:lnTo>
                  <a:lnTo>
                    <a:pt x="3681133" y="50203"/>
                  </a:lnTo>
                  <a:lnTo>
                    <a:pt x="3646538" y="76365"/>
                  </a:lnTo>
                  <a:lnTo>
                    <a:pt x="3615906" y="106997"/>
                  </a:lnTo>
                  <a:lnTo>
                    <a:pt x="3589744" y="141592"/>
                  </a:lnTo>
                  <a:lnTo>
                    <a:pt x="3568522" y="179666"/>
                  </a:lnTo>
                  <a:lnTo>
                    <a:pt x="3552748" y="220713"/>
                  </a:lnTo>
                  <a:lnTo>
                    <a:pt x="3542931" y="264236"/>
                  </a:lnTo>
                  <a:lnTo>
                    <a:pt x="3541255" y="286816"/>
                  </a:lnTo>
                  <a:lnTo>
                    <a:pt x="30975" y="286816"/>
                  </a:lnTo>
                  <a:lnTo>
                    <a:pt x="18961" y="289267"/>
                  </a:lnTo>
                  <a:lnTo>
                    <a:pt x="9105" y="295935"/>
                  </a:lnTo>
                  <a:lnTo>
                    <a:pt x="2451" y="305790"/>
                  </a:lnTo>
                  <a:lnTo>
                    <a:pt x="0" y="317792"/>
                  </a:lnTo>
                  <a:lnTo>
                    <a:pt x="0" y="347281"/>
                  </a:lnTo>
                  <a:lnTo>
                    <a:pt x="2451" y="359295"/>
                  </a:lnTo>
                  <a:lnTo>
                    <a:pt x="9105" y="369150"/>
                  </a:lnTo>
                  <a:lnTo>
                    <a:pt x="18961" y="375818"/>
                  </a:lnTo>
                  <a:lnTo>
                    <a:pt x="30975" y="378256"/>
                  </a:lnTo>
                  <a:lnTo>
                    <a:pt x="3548113" y="378256"/>
                  </a:lnTo>
                  <a:lnTo>
                    <a:pt x="3552748" y="398780"/>
                  </a:lnTo>
                  <a:lnTo>
                    <a:pt x="3568522" y="439826"/>
                  </a:lnTo>
                  <a:lnTo>
                    <a:pt x="3589744" y="477901"/>
                  </a:lnTo>
                  <a:lnTo>
                    <a:pt x="3615906" y="512495"/>
                  </a:lnTo>
                  <a:lnTo>
                    <a:pt x="3646538" y="543128"/>
                  </a:lnTo>
                  <a:lnTo>
                    <a:pt x="3681133" y="569290"/>
                  </a:lnTo>
                  <a:lnTo>
                    <a:pt x="3719207" y="590511"/>
                  </a:lnTo>
                  <a:lnTo>
                    <a:pt x="3760254" y="606285"/>
                  </a:lnTo>
                  <a:lnTo>
                    <a:pt x="3803777" y="616102"/>
                  </a:lnTo>
                  <a:lnTo>
                    <a:pt x="3849293" y="619480"/>
                  </a:lnTo>
                  <a:lnTo>
                    <a:pt x="3894798" y="616102"/>
                  </a:lnTo>
                  <a:lnTo>
                    <a:pt x="3938320" y="606285"/>
                  </a:lnTo>
                  <a:lnTo>
                    <a:pt x="3979367" y="590511"/>
                  </a:lnTo>
                  <a:lnTo>
                    <a:pt x="4017441" y="569290"/>
                  </a:lnTo>
                  <a:lnTo>
                    <a:pt x="4052036" y="543128"/>
                  </a:lnTo>
                  <a:lnTo>
                    <a:pt x="4082669" y="512495"/>
                  </a:lnTo>
                  <a:lnTo>
                    <a:pt x="4108843" y="477901"/>
                  </a:lnTo>
                  <a:lnTo>
                    <a:pt x="4130052" y="439826"/>
                  </a:lnTo>
                  <a:lnTo>
                    <a:pt x="4145826" y="398780"/>
                  </a:lnTo>
                  <a:lnTo>
                    <a:pt x="4150449" y="378256"/>
                  </a:lnTo>
                  <a:lnTo>
                    <a:pt x="7667599" y="378256"/>
                  </a:lnTo>
                  <a:lnTo>
                    <a:pt x="7679601" y="375818"/>
                  </a:lnTo>
                  <a:lnTo>
                    <a:pt x="7689456" y="369150"/>
                  </a:lnTo>
                  <a:lnTo>
                    <a:pt x="7696136" y="359295"/>
                  </a:lnTo>
                  <a:lnTo>
                    <a:pt x="7698587" y="347281"/>
                  </a:lnTo>
                  <a:lnTo>
                    <a:pt x="7698587" y="317792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10527" y="2301849"/>
            <a:ext cx="6719570" cy="1105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Top</a:t>
            </a:r>
            <a:r>
              <a:rPr dirty="0" sz="19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Products</a:t>
            </a:r>
            <a:r>
              <a:rPr dirty="0" sz="19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per</a:t>
            </a:r>
            <a:r>
              <a:rPr dirty="0" sz="19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A3535"/>
                </a:solidFill>
                <a:latin typeface="Arial"/>
                <a:cs typeface="Arial"/>
              </a:rPr>
              <a:t>Category</a:t>
            </a:r>
            <a:endParaRPr sz="1900">
              <a:latin typeface="Arial"/>
              <a:cs typeface="Arial"/>
            </a:endParaRPr>
          </a:p>
          <a:p>
            <a:pPr algn="ctr" marL="12065" marR="5080">
              <a:lnSpc>
                <a:spcPct val="135400"/>
              </a:lnSpc>
              <a:spcBef>
                <a:spcPts val="1019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Identified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top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3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most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purchased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products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within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each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category</a:t>
            </a:r>
            <a:r>
              <a:rPr dirty="0" sz="1600" spc="-3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for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strategic positioning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2708" y="3834650"/>
            <a:ext cx="7698740" cy="1813560"/>
            <a:chOff x="722708" y="3834650"/>
            <a:chExt cx="7698740" cy="1813560"/>
          </a:xfrm>
        </p:grpSpPr>
        <p:sp>
          <p:nvSpPr>
            <p:cNvPr id="9" name="object 9" descr=""/>
            <p:cNvSpPr/>
            <p:nvPr/>
          </p:nvSpPr>
          <p:spPr>
            <a:xfrm>
              <a:off x="722708" y="4144327"/>
              <a:ext cx="7698740" cy="1503680"/>
            </a:xfrm>
            <a:custGeom>
              <a:avLst/>
              <a:gdLst/>
              <a:ahLst/>
              <a:cxnLst/>
              <a:rect l="l" t="t" r="r" b="b"/>
              <a:pathLst>
                <a:path w="7698740" h="1503679">
                  <a:moveTo>
                    <a:pt x="7588846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393672"/>
                  </a:lnTo>
                  <a:lnTo>
                    <a:pt x="8680" y="1436213"/>
                  </a:lnTo>
                  <a:lnTo>
                    <a:pt x="32292" y="1471110"/>
                  </a:lnTo>
                  <a:lnTo>
                    <a:pt x="67191" y="1494720"/>
                  </a:lnTo>
                  <a:lnTo>
                    <a:pt x="109733" y="1503400"/>
                  </a:lnTo>
                  <a:lnTo>
                    <a:pt x="7588846" y="1503400"/>
                  </a:lnTo>
                  <a:lnTo>
                    <a:pt x="7631389" y="1494720"/>
                  </a:lnTo>
                  <a:lnTo>
                    <a:pt x="7666291" y="1471110"/>
                  </a:lnTo>
                  <a:lnTo>
                    <a:pt x="7689905" y="1436213"/>
                  </a:lnTo>
                  <a:lnTo>
                    <a:pt x="7698587" y="1393672"/>
                  </a:lnTo>
                  <a:lnTo>
                    <a:pt x="7698587" y="109727"/>
                  </a:lnTo>
                  <a:lnTo>
                    <a:pt x="7689905" y="67186"/>
                  </a:lnTo>
                  <a:lnTo>
                    <a:pt x="7666291" y="32289"/>
                  </a:lnTo>
                  <a:lnTo>
                    <a:pt x="7631389" y="8679"/>
                  </a:lnTo>
                  <a:lnTo>
                    <a:pt x="7588846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2706" y="3834650"/>
              <a:ext cx="7698740" cy="619760"/>
            </a:xfrm>
            <a:custGeom>
              <a:avLst/>
              <a:gdLst/>
              <a:ahLst/>
              <a:cxnLst/>
              <a:rect l="l" t="t" r="r" b="b"/>
              <a:pathLst>
                <a:path w="7698740" h="619760">
                  <a:moveTo>
                    <a:pt x="7698587" y="317792"/>
                  </a:moveTo>
                  <a:lnTo>
                    <a:pt x="7696136" y="305790"/>
                  </a:lnTo>
                  <a:lnTo>
                    <a:pt x="7689456" y="295935"/>
                  </a:lnTo>
                  <a:lnTo>
                    <a:pt x="7679601" y="289267"/>
                  </a:lnTo>
                  <a:lnTo>
                    <a:pt x="7667599" y="286816"/>
                  </a:lnTo>
                  <a:lnTo>
                    <a:pt x="4157319" y="286816"/>
                  </a:lnTo>
                  <a:lnTo>
                    <a:pt x="4155643" y="264236"/>
                  </a:lnTo>
                  <a:lnTo>
                    <a:pt x="4145826" y="220713"/>
                  </a:lnTo>
                  <a:lnTo>
                    <a:pt x="4130052" y="179666"/>
                  </a:lnTo>
                  <a:lnTo>
                    <a:pt x="4108843" y="141592"/>
                  </a:lnTo>
                  <a:lnTo>
                    <a:pt x="4082669" y="106997"/>
                  </a:lnTo>
                  <a:lnTo>
                    <a:pt x="4052036" y="76365"/>
                  </a:lnTo>
                  <a:lnTo>
                    <a:pt x="4017441" y="50203"/>
                  </a:lnTo>
                  <a:lnTo>
                    <a:pt x="3979367" y="28981"/>
                  </a:lnTo>
                  <a:lnTo>
                    <a:pt x="3938320" y="13208"/>
                  </a:lnTo>
                  <a:lnTo>
                    <a:pt x="3894798" y="3390"/>
                  </a:lnTo>
                  <a:lnTo>
                    <a:pt x="3849293" y="0"/>
                  </a:lnTo>
                  <a:lnTo>
                    <a:pt x="3803777" y="3390"/>
                  </a:lnTo>
                  <a:lnTo>
                    <a:pt x="3760254" y="13208"/>
                  </a:lnTo>
                  <a:lnTo>
                    <a:pt x="3719207" y="28981"/>
                  </a:lnTo>
                  <a:lnTo>
                    <a:pt x="3681133" y="50203"/>
                  </a:lnTo>
                  <a:lnTo>
                    <a:pt x="3646538" y="76365"/>
                  </a:lnTo>
                  <a:lnTo>
                    <a:pt x="3615906" y="106997"/>
                  </a:lnTo>
                  <a:lnTo>
                    <a:pt x="3589744" y="141592"/>
                  </a:lnTo>
                  <a:lnTo>
                    <a:pt x="3568522" y="179666"/>
                  </a:lnTo>
                  <a:lnTo>
                    <a:pt x="3552748" y="220713"/>
                  </a:lnTo>
                  <a:lnTo>
                    <a:pt x="3542931" y="264236"/>
                  </a:lnTo>
                  <a:lnTo>
                    <a:pt x="3541255" y="286816"/>
                  </a:lnTo>
                  <a:lnTo>
                    <a:pt x="30975" y="286816"/>
                  </a:lnTo>
                  <a:lnTo>
                    <a:pt x="18961" y="289267"/>
                  </a:lnTo>
                  <a:lnTo>
                    <a:pt x="9105" y="295935"/>
                  </a:lnTo>
                  <a:lnTo>
                    <a:pt x="2451" y="305790"/>
                  </a:lnTo>
                  <a:lnTo>
                    <a:pt x="0" y="317792"/>
                  </a:lnTo>
                  <a:lnTo>
                    <a:pt x="0" y="347281"/>
                  </a:lnTo>
                  <a:lnTo>
                    <a:pt x="2451" y="359295"/>
                  </a:lnTo>
                  <a:lnTo>
                    <a:pt x="9105" y="369150"/>
                  </a:lnTo>
                  <a:lnTo>
                    <a:pt x="18961" y="375818"/>
                  </a:lnTo>
                  <a:lnTo>
                    <a:pt x="30975" y="378256"/>
                  </a:lnTo>
                  <a:lnTo>
                    <a:pt x="3548113" y="378256"/>
                  </a:lnTo>
                  <a:lnTo>
                    <a:pt x="3552748" y="398780"/>
                  </a:lnTo>
                  <a:lnTo>
                    <a:pt x="3568522" y="439826"/>
                  </a:lnTo>
                  <a:lnTo>
                    <a:pt x="3589744" y="477901"/>
                  </a:lnTo>
                  <a:lnTo>
                    <a:pt x="3615906" y="512495"/>
                  </a:lnTo>
                  <a:lnTo>
                    <a:pt x="3646538" y="543128"/>
                  </a:lnTo>
                  <a:lnTo>
                    <a:pt x="3681133" y="569290"/>
                  </a:lnTo>
                  <a:lnTo>
                    <a:pt x="3719207" y="590511"/>
                  </a:lnTo>
                  <a:lnTo>
                    <a:pt x="3760254" y="606285"/>
                  </a:lnTo>
                  <a:lnTo>
                    <a:pt x="3803777" y="616102"/>
                  </a:lnTo>
                  <a:lnTo>
                    <a:pt x="3849293" y="619480"/>
                  </a:lnTo>
                  <a:lnTo>
                    <a:pt x="3894798" y="616102"/>
                  </a:lnTo>
                  <a:lnTo>
                    <a:pt x="3938320" y="606285"/>
                  </a:lnTo>
                  <a:lnTo>
                    <a:pt x="3979367" y="590511"/>
                  </a:lnTo>
                  <a:lnTo>
                    <a:pt x="4017441" y="569290"/>
                  </a:lnTo>
                  <a:lnTo>
                    <a:pt x="4052036" y="543128"/>
                  </a:lnTo>
                  <a:lnTo>
                    <a:pt x="4082669" y="512495"/>
                  </a:lnTo>
                  <a:lnTo>
                    <a:pt x="4108843" y="477901"/>
                  </a:lnTo>
                  <a:lnTo>
                    <a:pt x="4130052" y="439826"/>
                  </a:lnTo>
                  <a:lnTo>
                    <a:pt x="4145826" y="398780"/>
                  </a:lnTo>
                  <a:lnTo>
                    <a:pt x="4150449" y="378256"/>
                  </a:lnTo>
                  <a:lnTo>
                    <a:pt x="7667599" y="378256"/>
                  </a:lnTo>
                  <a:lnTo>
                    <a:pt x="7679601" y="375818"/>
                  </a:lnTo>
                  <a:lnTo>
                    <a:pt x="7689456" y="369150"/>
                  </a:lnTo>
                  <a:lnTo>
                    <a:pt x="7696136" y="359295"/>
                  </a:lnTo>
                  <a:lnTo>
                    <a:pt x="7698587" y="347281"/>
                  </a:lnTo>
                  <a:lnTo>
                    <a:pt x="7698587" y="317792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07846" y="4651667"/>
            <a:ext cx="6725920" cy="77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13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Repeat</a:t>
            </a:r>
            <a:r>
              <a:rPr dirty="0" sz="19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Buyers</a:t>
            </a:r>
            <a:r>
              <a:rPr dirty="0" sz="19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dirty="0" sz="190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A3535"/>
                </a:solidFill>
                <a:latin typeface="Arial"/>
                <a:cs typeface="Arial"/>
              </a:rPr>
              <a:t>Subscriptions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Customers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with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5+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previous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purchases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show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higher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subscription</a:t>
            </a:r>
            <a:r>
              <a:rPr dirty="0" sz="1600" spc="-2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likelihood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22708" y="5854179"/>
            <a:ext cx="7698740" cy="1813560"/>
            <a:chOff x="722708" y="5854179"/>
            <a:chExt cx="7698740" cy="1813560"/>
          </a:xfrm>
        </p:grpSpPr>
        <p:sp>
          <p:nvSpPr>
            <p:cNvPr id="13" name="object 13" descr=""/>
            <p:cNvSpPr/>
            <p:nvPr/>
          </p:nvSpPr>
          <p:spPr>
            <a:xfrm>
              <a:off x="722708" y="6163868"/>
              <a:ext cx="7698740" cy="1503680"/>
            </a:xfrm>
            <a:custGeom>
              <a:avLst/>
              <a:gdLst/>
              <a:ahLst/>
              <a:cxnLst/>
              <a:rect l="l" t="t" r="r" b="b"/>
              <a:pathLst>
                <a:path w="7698740" h="1503679">
                  <a:moveTo>
                    <a:pt x="7588846" y="0"/>
                  </a:moveTo>
                  <a:lnTo>
                    <a:pt x="109733" y="0"/>
                  </a:lnTo>
                  <a:lnTo>
                    <a:pt x="67191" y="8679"/>
                  </a:lnTo>
                  <a:lnTo>
                    <a:pt x="32292" y="32289"/>
                  </a:lnTo>
                  <a:lnTo>
                    <a:pt x="8680" y="67186"/>
                  </a:lnTo>
                  <a:lnTo>
                    <a:pt x="0" y="109727"/>
                  </a:lnTo>
                  <a:lnTo>
                    <a:pt x="0" y="1393672"/>
                  </a:lnTo>
                  <a:lnTo>
                    <a:pt x="8680" y="1436213"/>
                  </a:lnTo>
                  <a:lnTo>
                    <a:pt x="32292" y="1471110"/>
                  </a:lnTo>
                  <a:lnTo>
                    <a:pt x="67191" y="1494720"/>
                  </a:lnTo>
                  <a:lnTo>
                    <a:pt x="109733" y="1503400"/>
                  </a:lnTo>
                  <a:lnTo>
                    <a:pt x="7588846" y="1503400"/>
                  </a:lnTo>
                  <a:lnTo>
                    <a:pt x="7631389" y="1494720"/>
                  </a:lnTo>
                  <a:lnTo>
                    <a:pt x="7666291" y="1471110"/>
                  </a:lnTo>
                  <a:lnTo>
                    <a:pt x="7689905" y="1436213"/>
                  </a:lnTo>
                  <a:lnTo>
                    <a:pt x="7698587" y="1393672"/>
                  </a:lnTo>
                  <a:lnTo>
                    <a:pt x="7698587" y="109727"/>
                  </a:lnTo>
                  <a:lnTo>
                    <a:pt x="7689905" y="67186"/>
                  </a:lnTo>
                  <a:lnTo>
                    <a:pt x="7666291" y="32289"/>
                  </a:lnTo>
                  <a:lnTo>
                    <a:pt x="7631389" y="8679"/>
                  </a:lnTo>
                  <a:lnTo>
                    <a:pt x="7588846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22706" y="5854179"/>
              <a:ext cx="7698740" cy="619760"/>
            </a:xfrm>
            <a:custGeom>
              <a:avLst/>
              <a:gdLst/>
              <a:ahLst/>
              <a:cxnLst/>
              <a:rect l="l" t="t" r="r" b="b"/>
              <a:pathLst>
                <a:path w="7698740" h="619760">
                  <a:moveTo>
                    <a:pt x="7698587" y="317804"/>
                  </a:moveTo>
                  <a:lnTo>
                    <a:pt x="7696136" y="305803"/>
                  </a:lnTo>
                  <a:lnTo>
                    <a:pt x="7689456" y="295948"/>
                  </a:lnTo>
                  <a:lnTo>
                    <a:pt x="7679601" y="289280"/>
                  </a:lnTo>
                  <a:lnTo>
                    <a:pt x="7667599" y="286829"/>
                  </a:lnTo>
                  <a:lnTo>
                    <a:pt x="4157319" y="286829"/>
                  </a:lnTo>
                  <a:lnTo>
                    <a:pt x="4155643" y="264236"/>
                  </a:lnTo>
                  <a:lnTo>
                    <a:pt x="4145826" y="220713"/>
                  </a:lnTo>
                  <a:lnTo>
                    <a:pt x="4130052" y="179666"/>
                  </a:lnTo>
                  <a:lnTo>
                    <a:pt x="4108843" y="141592"/>
                  </a:lnTo>
                  <a:lnTo>
                    <a:pt x="4082669" y="106997"/>
                  </a:lnTo>
                  <a:lnTo>
                    <a:pt x="4052036" y="76365"/>
                  </a:lnTo>
                  <a:lnTo>
                    <a:pt x="4017441" y="50203"/>
                  </a:lnTo>
                  <a:lnTo>
                    <a:pt x="3979367" y="28981"/>
                  </a:lnTo>
                  <a:lnTo>
                    <a:pt x="3938320" y="13208"/>
                  </a:lnTo>
                  <a:lnTo>
                    <a:pt x="3894798" y="3390"/>
                  </a:lnTo>
                  <a:lnTo>
                    <a:pt x="3849293" y="0"/>
                  </a:lnTo>
                  <a:lnTo>
                    <a:pt x="3803777" y="3390"/>
                  </a:lnTo>
                  <a:lnTo>
                    <a:pt x="3760254" y="13208"/>
                  </a:lnTo>
                  <a:lnTo>
                    <a:pt x="3719207" y="28981"/>
                  </a:lnTo>
                  <a:lnTo>
                    <a:pt x="3681133" y="50203"/>
                  </a:lnTo>
                  <a:lnTo>
                    <a:pt x="3646538" y="76365"/>
                  </a:lnTo>
                  <a:lnTo>
                    <a:pt x="3615906" y="106997"/>
                  </a:lnTo>
                  <a:lnTo>
                    <a:pt x="3589744" y="141592"/>
                  </a:lnTo>
                  <a:lnTo>
                    <a:pt x="3568522" y="179666"/>
                  </a:lnTo>
                  <a:lnTo>
                    <a:pt x="3552748" y="220713"/>
                  </a:lnTo>
                  <a:lnTo>
                    <a:pt x="3542931" y="264236"/>
                  </a:lnTo>
                  <a:lnTo>
                    <a:pt x="3541242" y="286829"/>
                  </a:lnTo>
                  <a:lnTo>
                    <a:pt x="30975" y="286829"/>
                  </a:lnTo>
                  <a:lnTo>
                    <a:pt x="18961" y="289280"/>
                  </a:lnTo>
                  <a:lnTo>
                    <a:pt x="9105" y="295948"/>
                  </a:lnTo>
                  <a:lnTo>
                    <a:pt x="2451" y="305803"/>
                  </a:lnTo>
                  <a:lnTo>
                    <a:pt x="0" y="317804"/>
                  </a:lnTo>
                  <a:lnTo>
                    <a:pt x="0" y="347294"/>
                  </a:lnTo>
                  <a:lnTo>
                    <a:pt x="2451" y="359308"/>
                  </a:lnTo>
                  <a:lnTo>
                    <a:pt x="9105" y="369163"/>
                  </a:lnTo>
                  <a:lnTo>
                    <a:pt x="18961" y="375831"/>
                  </a:lnTo>
                  <a:lnTo>
                    <a:pt x="30975" y="378269"/>
                  </a:lnTo>
                  <a:lnTo>
                    <a:pt x="3548113" y="378269"/>
                  </a:lnTo>
                  <a:lnTo>
                    <a:pt x="3552748" y="398780"/>
                  </a:lnTo>
                  <a:lnTo>
                    <a:pt x="3568522" y="439826"/>
                  </a:lnTo>
                  <a:lnTo>
                    <a:pt x="3589744" y="477901"/>
                  </a:lnTo>
                  <a:lnTo>
                    <a:pt x="3615906" y="512495"/>
                  </a:lnTo>
                  <a:lnTo>
                    <a:pt x="3646538" y="543128"/>
                  </a:lnTo>
                  <a:lnTo>
                    <a:pt x="3681133" y="569290"/>
                  </a:lnTo>
                  <a:lnTo>
                    <a:pt x="3719207" y="590511"/>
                  </a:lnTo>
                  <a:lnTo>
                    <a:pt x="3760254" y="606285"/>
                  </a:lnTo>
                  <a:lnTo>
                    <a:pt x="3803777" y="616102"/>
                  </a:lnTo>
                  <a:lnTo>
                    <a:pt x="3849293" y="619480"/>
                  </a:lnTo>
                  <a:lnTo>
                    <a:pt x="3894798" y="616102"/>
                  </a:lnTo>
                  <a:lnTo>
                    <a:pt x="3938320" y="606285"/>
                  </a:lnTo>
                  <a:lnTo>
                    <a:pt x="3979367" y="590511"/>
                  </a:lnTo>
                  <a:lnTo>
                    <a:pt x="4017441" y="569290"/>
                  </a:lnTo>
                  <a:lnTo>
                    <a:pt x="4052036" y="543128"/>
                  </a:lnTo>
                  <a:lnTo>
                    <a:pt x="4082669" y="512495"/>
                  </a:lnTo>
                  <a:lnTo>
                    <a:pt x="4108843" y="477901"/>
                  </a:lnTo>
                  <a:lnTo>
                    <a:pt x="4130052" y="439826"/>
                  </a:lnTo>
                  <a:lnTo>
                    <a:pt x="4145826" y="398780"/>
                  </a:lnTo>
                  <a:lnTo>
                    <a:pt x="4150449" y="378269"/>
                  </a:lnTo>
                  <a:lnTo>
                    <a:pt x="7667599" y="378269"/>
                  </a:lnTo>
                  <a:lnTo>
                    <a:pt x="7679601" y="375831"/>
                  </a:lnTo>
                  <a:lnTo>
                    <a:pt x="7689456" y="369163"/>
                  </a:lnTo>
                  <a:lnTo>
                    <a:pt x="7696136" y="359308"/>
                  </a:lnTo>
                  <a:lnTo>
                    <a:pt x="7698587" y="347294"/>
                  </a:lnTo>
                  <a:lnTo>
                    <a:pt x="7698587" y="317804"/>
                  </a:lnTo>
                  <a:close/>
                </a:path>
              </a:pathLst>
            </a:custGeom>
            <a:solidFill>
              <a:srgbClr val="F5A2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605709" y="6671208"/>
            <a:ext cx="5930900" cy="77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556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900" spc="-5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by</a:t>
            </a:r>
            <a:r>
              <a:rPr dirty="0" sz="19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A3535"/>
                </a:solidFill>
                <a:latin typeface="Arial"/>
                <a:cs typeface="Arial"/>
              </a:rPr>
              <a:t>Age</a:t>
            </a:r>
            <a:r>
              <a:rPr dirty="0" sz="1900" spc="-5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A3535"/>
                </a:solidFill>
                <a:latin typeface="Arial"/>
                <a:cs typeface="Arial"/>
              </a:rPr>
              <a:t>Group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Analyzed</a:t>
            </a:r>
            <a:r>
              <a:rPr dirty="0" sz="16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revenue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contribution</a:t>
            </a:r>
            <a:r>
              <a:rPr dirty="0" sz="16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across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different</a:t>
            </a:r>
            <a:r>
              <a:rPr dirty="0" sz="1600" spc="-3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A3535"/>
                </a:solidFill>
                <a:latin typeface="Arial"/>
                <a:cs typeface="Arial"/>
              </a:rPr>
              <a:t>age</a:t>
            </a:r>
            <a:r>
              <a:rPr dirty="0" sz="1600" spc="-4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A3535"/>
                </a:solidFill>
                <a:latin typeface="Arial"/>
                <a:cs typeface="Arial"/>
              </a:rPr>
              <a:t>demographics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1896529"/>
            <a:ext cx="83146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2395" algn="l"/>
                <a:tab pos="4888230" algn="l"/>
              </a:tabLst>
            </a:pPr>
            <a:r>
              <a:rPr dirty="0" spc="-10"/>
              <a:t>Advanced</a:t>
            </a:r>
            <a:r>
              <a:rPr dirty="0"/>
              <a:t>	</a:t>
            </a:r>
            <a:r>
              <a:rPr dirty="0" spc="-10"/>
              <a:t>Analysis</a:t>
            </a:r>
            <a:r>
              <a:rPr dirty="0"/>
              <a:t>	</a:t>
            </a:r>
            <a:r>
              <a:rPr dirty="0" spc="-10"/>
              <a:t>Visualizations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25023" y="3190760"/>
            <a:ext cx="32696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Top</a:t>
            </a:r>
            <a:r>
              <a:rPr dirty="0" sz="2200" spc="-5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Products</a:t>
            </a:r>
            <a:r>
              <a:rPr dirty="0" sz="2200" spc="-5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by</a:t>
            </a:r>
            <a:r>
              <a:rPr dirty="0" sz="2200" spc="-5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Category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723" y="3816553"/>
            <a:ext cx="3883825" cy="217491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00345" y="3190760"/>
            <a:ext cx="38900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Repeat</a:t>
            </a:r>
            <a:r>
              <a:rPr dirty="0" sz="2200" spc="-5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Buyers</a:t>
            </a:r>
            <a:r>
              <a:rPr dirty="0" sz="2200" spc="-5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&amp;</a:t>
            </a:r>
            <a:r>
              <a:rPr dirty="0" sz="2200" spc="-5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Subscriptions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313045" y="3816553"/>
            <a:ext cx="3884295" cy="1696085"/>
            <a:chOff x="5313045" y="3816553"/>
            <a:chExt cx="3884295" cy="16960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3045" y="3816553"/>
              <a:ext cx="3883825" cy="14567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3045" y="5273281"/>
              <a:ext cx="239316" cy="23931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600623" y="5217286"/>
            <a:ext cx="1513840" cy="542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70"/>
              </a:spcBef>
            </a:pP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Subscription </a:t>
            </a: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Likelihood</a:t>
            </a:r>
            <a:r>
              <a:rPr dirty="0" sz="1850" spc="-4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(%)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1150" y="5273281"/>
            <a:ext cx="239316" cy="23931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618730" y="5217286"/>
            <a:ext cx="1461135" cy="542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70"/>
              </a:spcBef>
            </a:pPr>
            <a:r>
              <a:rPr dirty="0" sz="1850">
                <a:solidFill>
                  <a:srgbClr val="3A3535"/>
                </a:solidFill>
                <a:latin typeface="Arial"/>
                <a:cs typeface="Arial"/>
              </a:rPr>
              <a:t>Repeat</a:t>
            </a:r>
            <a:r>
              <a:rPr dirty="0" sz="1850" spc="-25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A3535"/>
                </a:solidFill>
                <a:latin typeface="Arial"/>
                <a:cs typeface="Arial"/>
              </a:rPr>
              <a:t>Buyer Count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75672" y="3190760"/>
            <a:ext cx="29451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Revenue</a:t>
            </a:r>
            <a:r>
              <a:rPr dirty="0" sz="2200" spc="-6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by</a:t>
            </a:r>
            <a:r>
              <a:rPr dirty="0" sz="2200" spc="-55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F1E1E"/>
                </a:solidFill>
                <a:latin typeface="Arial"/>
                <a:cs typeface="Arial"/>
              </a:rPr>
              <a:t>Age</a:t>
            </a:r>
            <a:r>
              <a:rPr dirty="0" sz="2200" spc="-6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E1E"/>
                </a:solidFill>
                <a:latin typeface="Arial"/>
                <a:cs typeface="Arial"/>
              </a:rPr>
              <a:t>Group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88372" y="3816553"/>
            <a:ext cx="4019308" cy="22507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2025-12-28T12:59:18Z</dcterms:created>
  <dcterms:modified xsi:type="dcterms:W3CDTF">2025-12-28T12:59:18Z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2025-12-28T00:00:00Z</vt:filetime>
  </property>
  <property fmtid="{D5CDD505-2E9C-101B-9397-08002B2CF9AE}" pid="3" name="LastSaved">
    <vt:filetime>2025-12-28T00:00:00Z</vt:filetime>
  </property>
  <property fmtid="{D5CDD505-2E9C-101B-9397-08002B2CF9AE}" pid="4" name="Producer">
    <vt:lpwstr>3-Heights(TM) PDF Security Shell 4.8.25.2 (http://www.pdf-tools.com)</vt:lpwstr>
  </property>
</Properties>
</file>